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7" r:id="rId4"/>
  </p:sldMasterIdLst>
  <p:notesMasterIdLst>
    <p:notesMasterId r:id="rId51"/>
  </p:notesMasterIdLst>
  <p:handoutMasterIdLst>
    <p:handoutMasterId r:id="rId52"/>
  </p:handoutMasterIdLst>
  <p:sldIdLst>
    <p:sldId id="256" r:id="rId5"/>
    <p:sldId id="409" r:id="rId6"/>
    <p:sldId id="269" r:id="rId7"/>
    <p:sldId id="300" r:id="rId8"/>
    <p:sldId id="307" r:id="rId9"/>
    <p:sldId id="408" r:id="rId10"/>
    <p:sldId id="257" r:id="rId11"/>
    <p:sldId id="392" r:id="rId12"/>
    <p:sldId id="358" r:id="rId13"/>
    <p:sldId id="359" r:id="rId14"/>
    <p:sldId id="395" r:id="rId15"/>
    <p:sldId id="394" r:id="rId16"/>
    <p:sldId id="331" r:id="rId17"/>
    <p:sldId id="360" r:id="rId18"/>
    <p:sldId id="265" r:id="rId19"/>
    <p:sldId id="363" r:id="rId20"/>
    <p:sldId id="365" r:id="rId21"/>
    <p:sldId id="366" r:id="rId22"/>
    <p:sldId id="367" r:id="rId23"/>
    <p:sldId id="368" r:id="rId24"/>
    <p:sldId id="393" r:id="rId25"/>
    <p:sldId id="338" r:id="rId26"/>
    <p:sldId id="396" r:id="rId27"/>
    <p:sldId id="321" r:id="rId28"/>
    <p:sldId id="387" r:id="rId29"/>
    <p:sldId id="383" r:id="rId30"/>
    <p:sldId id="370" r:id="rId31"/>
    <p:sldId id="384" r:id="rId32"/>
    <p:sldId id="385" r:id="rId33"/>
    <p:sldId id="386" r:id="rId34"/>
    <p:sldId id="371" r:id="rId35"/>
    <p:sldId id="372" r:id="rId36"/>
    <p:sldId id="373" r:id="rId37"/>
    <p:sldId id="376" r:id="rId38"/>
    <p:sldId id="377" r:id="rId39"/>
    <p:sldId id="378" r:id="rId40"/>
    <p:sldId id="382" r:id="rId41"/>
    <p:sldId id="388" r:id="rId42"/>
    <p:sldId id="391" r:id="rId43"/>
    <p:sldId id="389" r:id="rId44"/>
    <p:sldId id="390" r:id="rId45"/>
    <p:sldId id="379" r:id="rId46"/>
    <p:sldId id="380" r:id="rId47"/>
    <p:sldId id="381" r:id="rId48"/>
    <p:sldId id="369" r:id="rId49"/>
    <p:sldId id="397" r:id="rId5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9E2D3"/>
    <a:srgbClr val="1F4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406AC-0698-FF4A-9C7E-38E79936BF87}" v="17" dt="2019-09-22T19:44:57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zemysław Malak" userId="ea886541-259c-48a8-a6ef-4527ca2738c1" providerId="ADAL" clId="{90A75456-8FF0-C941-A81F-DA22F9624901}"/>
    <pc:docChg chg="undo addSld delSld modSld sldOrd">
      <pc:chgData name="Przemysław Malak" userId="ea886541-259c-48a8-a6ef-4527ca2738c1" providerId="ADAL" clId="{90A75456-8FF0-C941-A81F-DA22F9624901}" dt="2019-09-22T19:45:17.854" v="27" actId="14100"/>
      <pc:docMkLst>
        <pc:docMk/>
      </pc:docMkLst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163948466" sldId="265"/>
        </pc:sldMkLst>
      </pc:sldChg>
      <pc:sldChg chg="add del">
        <pc:chgData name="Przemysław Malak" userId="ea886541-259c-48a8-a6ef-4527ca2738c1" providerId="ADAL" clId="{90A75456-8FF0-C941-A81F-DA22F9624901}" dt="2019-09-22T18:41:25.119" v="14" actId="2696"/>
        <pc:sldMkLst>
          <pc:docMk/>
          <pc:sldMk cId="739375652" sldId="272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882523021" sldId="331"/>
        </pc:sldMkLst>
      </pc:sldChg>
      <pc:sldChg chg="del">
        <pc:chgData name="Przemysław Malak" userId="ea886541-259c-48a8-a6ef-4527ca2738c1" providerId="ADAL" clId="{90A75456-8FF0-C941-A81F-DA22F9624901}" dt="2019-09-22T18:42:14.391" v="18" actId="2696"/>
        <pc:sldMkLst>
          <pc:docMk/>
          <pc:sldMk cId="4194384934" sldId="348"/>
        </pc:sldMkLst>
      </pc:sldChg>
      <pc:sldChg chg="addSp del">
        <pc:chgData name="Przemysław Malak" userId="ea886541-259c-48a8-a6ef-4527ca2738c1" providerId="ADAL" clId="{90A75456-8FF0-C941-A81F-DA22F9624901}" dt="2019-09-22T18:38:38.668" v="3" actId="2696"/>
        <pc:sldMkLst>
          <pc:docMk/>
          <pc:sldMk cId="3233540180" sldId="349"/>
        </pc:sldMkLst>
        <pc:spChg chg="add">
          <ac:chgData name="Przemysław Malak" userId="ea886541-259c-48a8-a6ef-4527ca2738c1" providerId="ADAL" clId="{90A75456-8FF0-C941-A81F-DA22F9624901}" dt="2019-09-22T18:37:58.316" v="0"/>
          <ac:spMkLst>
            <pc:docMk/>
            <pc:sldMk cId="3233540180" sldId="349"/>
            <ac:spMk id="2" creationId="{5A1933F5-9650-DA47-BB2B-DEA12F67906F}"/>
          </ac:spMkLst>
        </pc:spChg>
        <pc:spChg chg="add">
          <ac:chgData name="Przemysław Malak" userId="ea886541-259c-48a8-a6ef-4527ca2738c1" providerId="ADAL" clId="{90A75456-8FF0-C941-A81F-DA22F9624901}" dt="2019-09-22T18:38:04.624" v="1"/>
          <ac:spMkLst>
            <pc:docMk/>
            <pc:sldMk cId="3233540180" sldId="349"/>
            <ac:spMk id="3" creationId="{4FB05BA9-F6F6-3B4E-AACA-FBF6087BDD80}"/>
          </ac:spMkLst>
        </pc:spChg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783689314" sldId="358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868223109" sldId="359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877821782" sldId="360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2679040580" sldId="363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326436510" sldId="365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282474397" sldId="366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933918846" sldId="367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204377686" sldId="368"/>
        </pc:sldMkLst>
      </pc:sldChg>
      <pc:sldChg chg="add">
        <pc:chgData name="Przemysław Malak" userId="ea886541-259c-48a8-a6ef-4527ca2738c1" providerId="ADAL" clId="{90A75456-8FF0-C941-A81F-DA22F9624901}" dt="2019-09-22T18:50:27.960" v="19"/>
        <pc:sldMkLst>
          <pc:docMk/>
          <pc:sldMk cId="2045341556" sldId="369"/>
        </pc:sldMkLst>
      </pc:sldChg>
      <pc:sldChg chg="modSp">
        <pc:chgData name="Przemysław Malak" userId="ea886541-259c-48a8-a6ef-4527ca2738c1" providerId="ADAL" clId="{90A75456-8FF0-C941-A81F-DA22F9624901}" dt="2019-09-22T19:39:52.485" v="21" actId="20577"/>
        <pc:sldMkLst>
          <pc:docMk/>
          <pc:sldMk cId="1607975762" sldId="380"/>
        </pc:sldMkLst>
        <pc:spChg chg="mod">
          <ac:chgData name="Przemysław Malak" userId="ea886541-259c-48a8-a6ef-4527ca2738c1" providerId="ADAL" clId="{90A75456-8FF0-C941-A81F-DA22F9624901}" dt="2019-09-22T19:39:52.485" v="21" actId="20577"/>
          <ac:spMkLst>
            <pc:docMk/>
            <pc:sldMk cId="1607975762" sldId="380"/>
            <ac:spMk id="48" creationId="{AAF10B18-3C0F-9440-989D-728AA6DBA346}"/>
          </ac:spMkLst>
        </pc:spChg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3163051717" sldId="392"/>
        </pc:sldMkLst>
      </pc:sldChg>
      <pc:sldChg chg="add ord modTransition">
        <pc:chgData name="Przemysław Malak" userId="ea886541-259c-48a8-a6ef-4527ca2738c1" providerId="ADAL" clId="{90A75456-8FF0-C941-A81F-DA22F9624901}" dt="2019-09-22T18:41:16.829" v="13"/>
        <pc:sldMkLst>
          <pc:docMk/>
          <pc:sldMk cId="1675428286" sldId="393"/>
        </pc:sldMkLst>
      </pc:sldChg>
      <pc:sldChg chg="add">
        <pc:chgData name="Przemysław Malak" userId="ea886541-259c-48a8-a6ef-4527ca2738c1" providerId="ADAL" clId="{90A75456-8FF0-C941-A81F-DA22F9624901}" dt="2019-09-22T18:38:24.782" v="2"/>
        <pc:sldMkLst>
          <pc:docMk/>
          <pc:sldMk cId="851659057" sldId="394"/>
        </pc:sldMkLst>
      </pc:sldChg>
      <pc:sldChg chg="add ord setBg">
        <pc:chgData name="Przemysław Malak" userId="ea886541-259c-48a8-a6ef-4527ca2738c1" providerId="ADAL" clId="{90A75456-8FF0-C941-A81F-DA22F9624901}" dt="2019-09-22T18:39:06.150" v="6"/>
        <pc:sldMkLst>
          <pc:docMk/>
          <pc:sldMk cId="1073522255" sldId="395"/>
        </pc:sldMkLst>
      </pc:sldChg>
      <pc:sldChg chg="add ord setBg">
        <pc:chgData name="Przemysław Malak" userId="ea886541-259c-48a8-a6ef-4527ca2738c1" providerId="ADAL" clId="{90A75456-8FF0-C941-A81F-DA22F9624901}" dt="2019-09-22T18:42:08.715" v="17"/>
        <pc:sldMkLst>
          <pc:docMk/>
          <pc:sldMk cId="1212332442" sldId="396"/>
        </pc:sldMkLst>
      </pc:sldChg>
      <pc:sldChg chg="modSp add">
        <pc:chgData name="Przemysław Malak" userId="ea886541-259c-48a8-a6ef-4527ca2738c1" providerId="ADAL" clId="{90A75456-8FF0-C941-A81F-DA22F9624901}" dt="2019-09-22T19:45:17.854" v="27" actId="14100"/>
        <pc:sldMkLst>
          <pc:docMk/>
          <pc:sldMk cId="1356356171" sldId="397"/>
        </pc:sldMkLst>
        <pc:spChg chg="mod">
          <ac:chgData name="Przemysław Malak" userId="ea886541-259c-48a8-a6ef-4527ca2738c1" providerId="ADAL" clId="{90A75456-8FF0-C941-A81F-DA22F9624901}" dt="2019-09-22T19:45:17.854" v="27" actId="14100"/>
          <ac:spMkLst>
            <pc:docMk/>
            <pc:sldMk cId="1356356171" sldId="397"/>
            <ac:spMk id="3" creationId="{9DB3DAC8-7F77-4149-A674-8BC778618CB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ED84C-5874-4CA4-AEFC-AFEEC192648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9F30C2-2542-430A-8094-0AD8A0DF9B60}">
      <dgm:prSet/>
      <dgm:spPr/>
      <dgm:t>
        <a:bodyPr/>
        <a:lstStyle/>
        <a:p>
          <a:r>
            <a:rPr lang="en-US" b="0" i="0"/>
            <a:t>Forget about dependency nightmares </a:t>
          </a:r>
          <a:endParaRPr lang="en-US"/>
        </a:p>
      </dgm:t>
    </dgm:pt>
    <dgm:pt modelId="{48603C5D-653C-48A4-999C-2341BFFAFC32}" type="parTrans" cxnId="{4AB8D6BE-F61B-4A5C-B767-77FB99CBB08D}">
      <dgm:prSet/>
      <dgm:spPr/>
      <dgm:t>
        <a:bodyPr/>
        <a:lstStyle/>
        <a:p>
          <a:endParaRPr lang="en-US"/>
        </a:p>
      </dgm:t>
    </dgm:pt>
    <dgm:pt modelId="{1F66A320-FAB1-4C0D-98B0-FBEE09B26022}" type="sibTrans" cxnId="{4AB8D6BE-F61B-4A5C-B767-77FB99CBB08D}">
      <dgm:prSet/>
      <dgm:spPr/>
      <dgm:t>
        <a:bodyPr/>
        <a:lstStyle/>
        <a:p>
          <a:endParaRPr lang="en-US"/>
        </a:p>
      </dgm:t>
    </dgm:pt>
    <dgm:pt modelId="{7B90DF2F-CFA5-4470-A207-902FAFB9CBD5}">
      <dgm:prSet/>
      <dgm:spPr/>
      <dgm:t>
        <a:bodyPr/>
        <a:lstStyle/>
        <a:p>
          <a:r>
            <a:rPr lang="en-US" b="0" i="0"/>
            <a:t>Consistent progression from DEV -&gt; TEST -&gt; QA -&gt; PROD</a:t>
          </a:r>
          <a:endParaRPr lang="en-US"/>
        </a:p>
      </dgm:t>
    </dgm:pt>
    <dgm:pt modelId="{27AB5175-BE76-4C75-8CF9-642C64A5665B}" type="parTrans" cxnId="{89C90445-2EA8-4B0F-86AE-42262C3AC857}">
      <dgm:prSet/>
      <dgm:spPr/>
      <dgm:t>
        <a:bodyPr/>
        <a:lstStyle/>
        <a:p>
          <a:endParaRPr lang="en-US"/>
        </a:p>
      </dgm:t>
    </dgm:pt>
    <dgm:pt modelId="{18A34A94-A2FD-46D0-BBAB-0D78D7ED7686}" type="sibTrans" cxnId="{89C90445-2EA8-4B0F-86AE-42262C3AC857}">
      <dgm:prSet/>
      <dgm:spPr/>
      <dgm:t>
        <a:bodyPr/>
        <a:lstStyle/>
        <a:p>
          <a:endParaRPr lang="en-US"/>
        </a:p>
      </dgm:t>
    </dgm:pt>
    <dgm:pt modelId="{DDF265E4-B3FB-4244-859A-64D4D20E9BE7}">
      <dgm:prSet/>
      <dgm:spPr/>
      <dgm:t>
        <a:bodyPr/>
        <a:lstStyle/>
        <a:p>
          <a:r>
            <a:rPr lang="en-US" b="0" i="0"/>
            <a:t>Isolation - performance or stability issues of App A in container A, wont impact App B in container B.</a:t>
          </a:r>
          <a:endParaRPr lang="en-US"/>
        </a:p>
      </dgm:t>
    </dgm:pt>
    <dgm:pt modelId="{B193A83F-64FF-4F0B-8D64-CFD5D3B47176}" type="parTrans" cxnId="{6CACBCD2-43A6-438E-8145-23B9F28538D8}">
      <dgm:prSet/>
      <dgm:spPr/>
      <dgm:t>
        <a:bodyPr/>
        <a:lstStyle/>
        <a:p>
          <a:endParaRPr lang="en-US"/>
        </a:p>
      </dgm:t>
    </dgm:pt>
    <dgm:pt modelId="{06DDC6F5-DDA2-494C-8E5E-D0BBA4D3BE5C}" type="sibTrans" cxnId="{6CACBCD2-43A6-438E-8145-23B9F28538D8}">
      <dgm:prSet/>
      <dgm:spPr/>
      <dgm:t>
        <a:bodyPr/>
        <a:lstStyle/>
        <a:p>
          <a:endParaRPr lang="en-US"/>
        </a:p>
      </dgm:t>
    </dgm:pt>
    <dgm:pt modelId="{C20A6F3C-A91E-4EC2-8B54-E03D94A94D85}">
      <dgm:prSet/>
      <dgm:spPr/>
      <dgm:t>
        <a:bodyPr/>
        <a:lstStyle/>
        <a:p>
          <a:r>
            <a:rPr lang="en-US" b="0" i="0"/>
            <a:t>Better resource management.</a:t>
          </a:r>
          <a:endParaRPr lang="en-US"/>
        </a:p>
      </dgm:t>
    </dgm:pt>
    <dgm:pt modelId="{2502B55C-696B-4A81-BD4C-E528D4E63DF3}" type="parTrans" cxnId="{29D239FD-A1F1-4DB9-B3DE-70731BB2EC89}">
      <dgm:prSet/>
      <dgm:spPr/>
      <dgm:t>
        <a:bodyPr/>
        <a:lstStyle/>
        <a:p>
          <a:endParaRPr lang="en-US"/>
        </a:p>
      </dgm:t>
    </dgm:pt>
    <dgm:pt modelId="{8E15C027-047E-4CCD-9067-10C4D3B2ABE8}" type="sibTrans" cxnId="{29D239FD-A1F1-4DB9-B3DE-70731BB2EC89}">
      <dgm:prSet/>
      <dgm:spPr/>
      <dgm:t>
        <a:bodyPr/>
        <a:lstStyle/>
        <a:p>
          <a:endParaRPr lang="en-US"/>
        </a:p>
      </dgm:t>
    </dgm:pt>
    <dgm:pt modelId="{05C9FB45-DE4B-40B4-B854-A5B55775B53F}">
      <dgm:prSet/>
      <dgm:spPr/>
      <dgm:t>
        <a:bodyPr/>
        <a:lstStyle/>
        <a:p>
          <a:r>
            <a:rPr lang="en-US" b="0" i="0"/>
            <a:t>Extreme code portability</a:t>
          </a:r>
          <a:endParaRPr lang="en-US"/>
        </a:p>
      </dgm:t>
    </dgm:pt>
    <dgm:pt modelId="{D2F34BCF-7230-47A7-ADCE-413A68D284F3}" type="parTrans" cxnId="{538C2870-3436-4EB3-ADA8-0965DBC3D4F4}">
      <dgm:prSet/>
      <dgm:spPr/>
      <dgm:t>
        <a:bodyPr/>
        <a:lstStyle/>
        <a:p>
          <a:endParaRPr lang="en-US"/>
        </a:p>
      </dgm:t>
    </dgm:pt>
    <dgm:pt modelId="{D715B208-923F-4719-B30E-BA7CBBFEA1C9}" type="sibTrans" cxnId="{538C2870-3436-4EB3-ADA8-0965DBC3D4F4}">
      <dgm:prSet/>
      <dgm:spPr/>
      <dgm:t>
        <a:bodyPr/>
        <a:lstStyle/>
        <a:p>
          <a:endParaRPr lang="en-US"/>
        </a:p>
      </dgm:t>
    </dgm:pt>
    <dgm:pt modelId="{43C2AE69-8914-4C02-B34B-9FD71D7B0053}">
      <dgm:prSet/>
      <dgm:spPr/>
      <dgm:t>
        <a:bodyPr/>
        <a:lstStyle/>
        <a:p>
          <a:r>
            <a:rPr lang="en-US" b="0" i="0"/>
            <a:t>Microservices</a:t>
          </a:r>
          <a:endParaRPr lang="en-US"/>
        </a:p>
      </dgm:t>
    </dgm:pt>
    <dgm:pt modelId="{18A12A33-98A0-4584-BC81-E9C1CBD29382}" type="parTrans" cxnId="{87213248-EBDB-4FB0-9BF4-D3AF8B32550B}">
      <dgm:prSet/>
      <dgm:spPr/>
      <dgm:t>
        <a:bodyPr/>
        <a:lstStyle/>
        <a:p>
          <a:endParaRPr lang="en-US"/>
        </a:p>
      </dgm:t>
    </dgm:pt>
    <dgm:pt modelId="{EC4D2233-52BA-4007-86A8-014693096AFA}" type="sibTrans" cxnId="{87213248-EBDB-4FB0-9BF4-D3AF8B32550B}">
      <dgm:prSet/>
      <dgm:spPr/>
      <dgm:t>
        <a:bodyPr/>
        <a:lstStyle/>
        <a:p>
          <a:endParaRPr lang="en-US"/>
        </a:p>
      </dgm:t>
    </dgm:pt>
    <dgm:pt modelId="{8658AC10-7900-814E-BD29-C2DDB2D41FE5}" type="pres">
      <dgm:prSet presAssocID="{F90ED84C-5874-4CA4-AEFC-AFEEC1926480}" presName="linear" presStyleCnt="0">
        <dgm:presLayoutVars>
          <dgm:animLvl val="lvl"/>
          <dgm:resizeHandles val="exact"/>
        </dgm:presLayoutVars>
      </dgm:prSet>
      <dgm:spPr/>
    </dgm:pt>
    <dgm:pt modelId="{CE63E030-7FB2-DE4F-AB6A-9E14E97AAA05}" type="pres">
      <dgm:prSet presAssocID="{249F30C2-2542-430A-8094-0AD8A0DF9B6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4E83628-6216-EE44-A8FC-81AC0B9A10E9}" type="pres">
      <dgm:prSet presAssocID="{1F66A320-FAB1-4C0D-98B0-FBEE09B26022}" presName="spacer" presStyleCnt="0"/>
      <dgm:spPr/>
    </dgm:pt>
    <dgm:pt modelId="{347FF2FF-38E7-3448-9A73-6918A093F585}" type="pres">
      <dgm:prSet presAssocID="{7B90DF2F-CFA5-4470-A207-902FAFB9CBD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66EDE4-AAF3-FB45-AA38-E3B4CCCA5796}" type="pres">
      <dgm:prSet presAssocID="{18A34A94-A2FD-46D0-BBAB-0D78D7ED7686}" presName="spacer" presStyleCnt="0"/>
      <dgm:spPr/>
    </dgm:pt>
    <dgm:pt modelId="{D6F69B23-C039-3841-975D-E41506DD30D7}" type="pres">
      <dgm:prSet presAssocID="{DDF265E4-B3FB-4244-859A-64D4D20E9BE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5A9BEB4-4749-3943-B9A5-433EEFBAD8F6}" type="pres">
      <dgm:prSet presAssocID="{06DDC6F5-DDA2-494C-8E5E-D0BBA4D3BE5C}" presName="spacer" presStyleCnt="0"/>
      <dgm:spPr/>
    </dgm:pt>
    <dgm:pt modelId="{4F72053F-E0C5-5D4F-B2DC-AF823851ADA9}" type="pres">
      <dgm:prSet presAssocID="{C20A6F3C-A91E-4EC2-8B54-E03D94A94D8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80D222B-B3E5-C24D-ACFA-86AA7DCF87CE}" type="pres">
      <dgm:prSet presAssocID="{8E15C027-047E-4CCD-9067-10C4D3B2ABE8}" presName="spacer" presStyleCnt="0"/>
      <dgm:spPr/>
    </dgm:pt>
    <dgm:pt modelId="{66FA0B4E-0716-114E-9C39-9A8BE23E4A6D}" type="pres">
      <dgm:prSet presAssocID="{05C9FB45-DE4B-40B4-B854-A5B55775B53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6B3444B-D552-3D40-A8B8-6FC6345291EC}" type="pres">
      <dgm:prSet presAssocID="{D715B208-923F-4719-B30E-BA7CBBFEA1C9}" presName="spacer" presStyleCnt="0"/>
      <dgm:spPr/>
    </dgm:pt>
    <dgm:pt modelId="{A73262B7-8491-7E42-BB1F-BB97F9B1E928}" type="pres">
      <dgm:prSet presAssocID="{43C2AE69-8914-4C02-B34B-9FD71D7B005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DDC21F-E230-F745-BE21-8588B7648594}" type="presOf" srcId="{05C9FB45-DE4B-40B4-B854-A5B55775B53F}" destId="{66FA0B4E-0716-114E-9C39-9A8BE23E4A6D}" srcOrd="0" destOrd="0" presId="urn:microsoft.com/office/officeart/2005/8/layout/vList2"/>
    <dgm:cxn modelId="{26B83122-E7FC-E841-9F80-C3F74B824AC7}" type="presOf" srcId="{43C2AE69-8914-4C02-B34B-9FD71D7B0053}" destId="{A73262B7-8491-7E42-BB1F-BB97F9B1E928}" srcOrd="0" destOrd="0" presId="urn:microsoft.com/office/officeart/2005/8/layout/vList2"/>
    <dgm:cxn modelId="{5BABD822-D6C9-8446-AC0C-E0ECA5647726}" type="presOf" srcId="{7B90DF2F-CFA5-4470-A207-902FAFB9CBD5}" destId="{347FF2FF-38E7-3448-9A73-6918A093F585}" srcOrd="0" destOrd="0" presId="urn:microsoft.com/office/officeart/2005/8/layout/vList2"/>
    <dgm:cxn modelId="{1C614C3F-C96F-B240-923F-4A6A68ED7260}" type="presOf" srcId="{C20A6F3C-A91E-4EC2-8B54-E03D94A94D85}" destId="{4F72053F-E0C5-5D4F-B2DC-AF823851ADA9}" srcOrd="0" destOrd="0" presId="urn:microsoft.com/office/officeart/2005/8/layout/vList2"/>
    <dgm:cxn modelId="{89C90445-2EA8-4B0F-86AE-42262C3AC857}" srcId="{F90ED84C-5874-4CA4-AEFC-AFEEC1926480}" destId="{7B90DF2F-CFA5-4470-A207-902FAFB9CBD5}" srcOrd="1" destOrd="0" parTransId="{27AB5175-BE76-4C75-8CF9-642C64A5665B}" sibTransId="{18A34A94-A2FD-46D0-BBAB-0D78D7ED7686}"/>
    <dgm:cxn modelId="{87213248-EBDB-4FB0-9BF4-D3AF8B32550B}" srcId="{F90ED84C-5874-4CA4-AEFC-AFEEC1926480}" destId="{43C2AE69-8914-4C02-B34B-9FD71D7B0053}" srcOrd="5" destOrd="0" parTransId="{18A12A33-98A0-4584-BC81-E9C1CBD29382}" sibTransId="{EC4D2233-52BA-4007-86A8-014693096AFA}"/>
    <dgm:cxn modelId="{538C2870-3436-4EB3-ADA8-0965DBC3D4F4}" srcId="{F90ED84C-5874-4CA4-AEFC-AFEEC1926480}" destId="{05C9FB45-DE4B-40B4-B854-A5B55775B53F}" srcOrd="4" destOrd="0" parTransId="{D2F34BCF-7230-47A7-ADCE-413A68D284F3}" sibTransId="{D715B208-923F-4719-B30E-BA7CBBFEA1C9}"/>
    <dgm:cxn modelId="{CB760473-37AE-9C4B-8275-184FC7B6CCC9}" type="presOf" srcId="{F90ED84C-5874-4CA4-AEFC-AFEEC1926480}" destId="{8658AC10-7900-814E-BD29-C2DDB2D41FE5}" srcOrd="0" destOrd="0" presId="urn:microsoft.com/office/officeart/2005/8/layout/vList2"/>
    <dgm:cxn modelId="{37909F95-FF0E-4A4C-820A-C3605013726F}" type="presOf" srcId="{DDF265E4-B3FB-4244-859A-64D4D20E9BE7}" destId="{D6F69B23-C039-3841-975D-E41506DD30D7}" srcOrd="0" destOrd="0" presId="urn:microsoft.com/office/officeart/2005/8/layout/vList2"/>
    <dgm:cxn modelId="{4AB8D6BE-F61B-4A5C-B767-77FB99CBB08D}" srcId="{F90ED84C-5874-4CA4-AEFC-AFEEC1926480}" destId="{249F30C2-2542-430A-8094-0AD8A0DF9B60}" srcOrd="0" destOrd="0" parTransId="{48603C5D-653C-48A4-999C-2341BFFAFC32}" sibTransId="{1F66A320-FAB1-4C0D-98B0-FBEE09B26022}"/>
    <dgm:cxn modelId="{6CACBCD2-43A6-438E-8145-23B9F28538D8}" srcId="{F90ED84C-5874-4CA4-AEFC-AFEEC1926480}" destId="{DDF265E4-B3FB-4244-859A-64D4D20E9BE7}" srcOrd="2" destOrd="0" parTransId="{B193A83F-64FF-4F0B-8D64-CFD5D3B47176}" sibTransId="{06DDC6F5-DDA2-494C-8E5E-D0BBA4D3BE5C}"/>
    <dgm:cxn modelId="{06D481D9-0BC4-AE49-86BA-4B848A905D76}" type="presOf" srcId="{249F30C2-2542-430A-8094-0AD8A0DF9B60}" destId="{CE63E030-7FB2-DE4F-AB6A-9E14E97AAA05}" srcOrd="0" destOrd="0" presId="urn:microsoft.com/office/officeart/2005/8/layout/vList2"/>
    <dgm:cxn modelId="{29D239FD-A1F1-4DB9-B3DE-70731BB2EC89}" srcId="{F90ED84C-5874-4CA4-AEFC-AFEEC1926480}" destId="{C20A6F3C-A91E-4EC2-8B54-E03D94A94D85}" srcOrd="3" destOrd="0" parTransId="{2502B55C-696B-4A81-BD4C-E528D4E63DF3}" sibTransId="{8E15C027-047E-4CCD-9067-10C4D3B2ABE8}"/>
    <dgm:cxn modelId="{838975D7-DE8B-FB40-A8BC-FF5535F9750A}" type="presParOf" srcId="{8658AC10-7900-814E-BD29-C2DDB2D41FE5}" destId="{CE63E030-7FB2-DE4F-AB6A-9E14E97AAA05}" srcOrd="0" destOrd="0" presId="urn:microsoft.com/office/officeart/2005/8/layout/vList2"/>
    <dgm:cxn modelId="{B0E03B08-BA24-FE48-ABF3-2393AD430505}" type="presParOf" srcId="{8658AC10-7900-814E-BD29-C2DDB2D41FE5}" destId="{E4E83628-6216-EE44-A8FC-81AC0B9A10E9}" srcOrd="1" destOrd="0" presId="urn:microsoft.com/office/officeart/2005/8/layout/vList2"/>
    <dgm:cxn modelId="{8ADFB882-8F3B-1249-9106-EE659696BF7D}" type="presParOf" srcId="{8658AC10-7900-814E-BD29-C2DDB2D41FE5}" destId="{347FF2FF-38E7-3448-9A73-6918A093F585}" srcOrd="2" destOrd="0" presId="urn:microsoft.com/office/officeart/2005/8/layout/vList2"/>
    <dgm:cxn modelId="{F94C3255-9AE1-2F44-9454-717578A1DF68}" type="presParOf" srcId="{8658AC10-7900-814E-BD29-C2DDB2D41FE5}" destId="{5866EDE4-AAF3-FB45-AA38-E3B4CCCA5796}" srcOrd="3" destOrd="0" presId="urn:microsoft.com/office/officeart/2005/8/layout/vList2"/>
    <dgm:cxn modelId="{D9D9F197-9EF0-5145-835C-C10B7675199E}" type="presParOf" srcId="{8658AC10-7900-814E-BD29-C2DDB2D41FE5}" destId="{D6F69B23-C039-3841-975D-E41506DD30D7}" srcOrd="4" destOrd="0" presId="urn:microsoft.com/office/officeart/2005/8/layout/vList2"/>
    <dgm:cxn modelId="{CE6EF76E-7DF8-1049-9337-94B664912D89}" type="presParOf" srcId="{8658AC10-7900-814E-BD29-C2DDB2D41FE5}" destId="{E5A9BEB4-4749-3943-B9A5-433EEFBAD8F6}" srcOrd="5" destOrd="0" presId="urn:microsoft.com/office/officeart/2005/8/layout/vList2"/>
    <dgm:cxn modelId="{08C32F8D-FA6D-4741-8AF3-77358E2006EF}" type="presParOf" srcId="{8658AC10-7900-814E-BD29-C2DDB2D41FE5}" destId="{4F72053F-E0C5-5D4F-B2DC-AF823851ADA9}" srcOrd="6" destOrd="0" presId="urn:microsoft.com/office/officeart/2005/8/layout/vList2"/>
    <dgm:cxn modelId="{A0B112BD-AB3A-BF42-B11F-352A097D5201}" type="presParOf" srcId="{8658AC10-7900-814E-BD29-C2DDB2D41FE5}" destId="{680D222B-B3E5-C24D-ACFA-86AA7DCF87CE}" srcOrd="7" destOrd="0" presId="urn:microsoft.com/office/officeart/2005/8/layout/vList2"/>
    <dgm:cxn modelId="{F0466E35-CFC3-7543-ABE2-45178374AD38}" type="presParOf" srcId="{8658AC10-7900-814E-BD29-C2DDB2D41FE5}" destId="{66FA0B4E-0716-114E-9C39-9A8BE23E4A6D}" srcOrd="8" destOrd="0" presId="urn:microsoft.com/office/officeart/2005/8/layout/vList2"/>
    <dgm:cxn modelId="{3206A8A7-60A1-9F4B-91B9-FCE351D47D3D}" type="presParOf" srcId="{8658AC10-7900-814E-BD29-C2DDB2D41FE5}" destId="{46B3444B-D552-3D40-A8B8-6FC6345291EC}" srcOrd="9" destOrd="0" presId="urn:microsoft.com/office/officeart/2005/8/layout/vList2"/>
    <dgm:cxn modelId="{60A2C82F-DBA2-344B-A14D-A6FE85B3AB88}" type="presParOf" srcId="{8658AC10-7900-814E-BD29-C2DDB2D41FE5}" destId="{A73262B7-8491-7E42-BB1F-BB97F9B1E92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E89C7-B870-4B8A-83F7-0B97CC493C0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442A30-9EAF-4B7A-AFB7-3AE1A4ABA793}">
      <dgm:prSet/>
      <dgm:spPr/>
      <dgm:t>
        <a:bodyPr/>
        <a:lstStyle/>
        <a:p>
          <a:r>
            <a:rPr lang="en-US" b="0" i="0"/>
            <a:t>Docker images</a:t>
          </a:r>
          <a:endParaRPr lang="en-US"/>
        </a:p>
      </dgm:t>
    </dgm:pt>
    <dgm:pt modelId="{A4C0AC7E-D0B8-4E75-9695-3AD9BEB1605D}" type="parTrans" cxnId="{BE7E41D7-CCA4-451B-B749-2E6A833E998C}">
      <dgm:prSet/>
      <dgm:spPr/>
      <dgm:t>
        <a:bodyPr/>
        <a:lstStyle/>
        <a:p>
          <a:endParaRPr lang="en-US"/>
        </a:p>
      </dgm:t>
    </dgm:pt>
    <dgm:pt modelId="{D7D10825-FB7E-4E9B-8FB9-2994841FB10F}" type="sibTrans" cxnId="{BE7E41D7-CCA4-451B-B749-2E6A833E998C}">
      <dgm:prSet/>
      <dgm:spPr/>
      <dgm:t>
        <a:bodyPr/>
        <a:lstStyle/>
        <a:p>
          <a:endParaRPr lang="en-US"/>
        </a:p>
      </dgm:t>
    </dgm:pt>
    <dgm:pt modelId="{F05B62F3-E287-4D7C-A937-7F5EC52BE260}">
      <dgm:prSet/>
      <dgm:spPr/>
      <dgm:t>
        <a:bodyPr/>
        <a:lstStyle/>
        <a:p>
          <a:r>
            <a:rPr lang="en-US" b="0" i="0"/>
            <a:t>Docker container</a:t>
          </a:r>
          <a:endParaRPr lang="en-US"/>
        </a:p>
      </dgm:t>
    </dgm:pt>
    <dgm:pt modelId="{18BC49DE-92D0-466C-A59D-936C798C963A}" type="parTrans" cxnId="{7097B5E0-3822-4802-A9E6-6EBCEC550DA6}">
      <dgm:prSet/>
      <dgm:spPr/>
      <dgm:t>
        <a:bodyPr/>
        <a:lstStyle/>
        <a:p>
          <a:endParaRPr lang="en-US"/>
        </a:p>
      </dgm:t>
    </dgm:pt>
    <dgm:pt modelId="{F318A5C0-EE64-499F-BA5E-F039C60A479E}" type="sibTrans" cxnId="{7097B5E0-3822-4802-A9E6-6EBCEC550DA6}">
      <dgm:prSet/>
      <dgm:spPr/>
      <dgm:t>
        <a:bodyPr/>
        <a:lstStyle/>
        <a:p>
          <a:endParaRPr lang="en-US"/>
        </a:p>
      </dgm:t>
    </dgm:pt>
    <dgm:pt modelId="{28F6ADA9-01E3-4115-A8CE-4B0E275F766E}">
      <dgm:prSet/>
      <dgm:spPr/>
      <dgm:t>
        <a:bodyPr/>
        <a:lstStyle/>
        <a:p>
          <a:r>
            <a:rPr lang="en-US" b="0" i="0"/>
            <a:t>Layers / Union file system</a:t>
          </a:r>
          <a:endParaRPr lang="en-US"/>
        </a:p>
      </dgm:t>
    </dgm:pt>
    <dgm:pt modelId="{EAAABC5F-E14A-46DE-95E6-3257F4030DE8}" type="parTrans" cxnId="{22E3BDAB-B516-4912-8259-759B0B494B53}">
      <dgm:prSet/>
      <dgm:spPr/>
      <dgm:t>
        <a:bodyPr/>
        <a:lstStyle/>
        <a:p>
          <a:endParaRPr lang="en-US"/>
        </a:p>
      </dgm:t>
    </dgm:pt>
    <dgm:pt modelId="{759859E2-9EFD-46AF-B112-D07A1BE56D5F}" type="sibTrans" cxnId="{22E3BDAB-B516-4912-8259-759B0B494B53}">
      <dgm:prSet/>
      <dgm:spPr/>
      <dgm:t>
        <a:bodyPr/>
        <a:lstStyle/>
        <a:p>
          <a:endParaRPr lang="en-US"/>
        </a:p>
      </dgm:t>
    </dgm:pt>
    <dgm:pt modelId="{509E436C-0EF5-47A3-9F8F-9174342D5224}">
      <dgm:prSet/>
      <dgm:spPr/>
      <dgm:t>
        <a:bodyPr/>
        <a:lstStyle/>
        <a:p>
          <a:r>
            <a:rPr lang="en-US" b="0" i="0"/>
            <a:t>DockerFile</a:t>
          </a:r>
          <a:endParaRPr lang="en-US"/>
        </a:p>
      </dgm:t>
    </dgm:pt>
    <dgm:pt modelId="{0DE3768F-6795-474E-94CD-059823D4D357}" type="parTrans" cxnId="{1C950028-C3C5-4483-8831-25F5927F2099}">
      <dgm:prSet/>
      <dgm:spPr/>
      <dgm:t>
        <a:bodyPr/>
        <a:lstStyle/>
        <a:p>
          <a:endParaRPr lang="en-US"/>
        </a:p>
      </dgm:t>
    </dgm:pt>
    <dgm:pt modelId="{E37F3531-0504-439C-B586-FD338805E9F2}" type="sibTrans" cxnId="{1C950028-C3C5-4483-8831-25F5927F2099}">
      <dgm:prSet/>
      <dgm:spPr/>
      <dgm:t>
        <a:bodyPr/>
        <a:lstStyle/>
        <a:p>
          <a:endParaRPr lang="en-US"/>
        </a:p>
      </dgm:t>
    </dgm:pt>
    <dgm:pt modelId="{A2E9D6E3-56A3-4A4E-9888-5CF7E704B77B}">
      <dgm:prSet/>
      <dgm:spPr/>
      <dgm:t>
        <a:bodyPr/>
        <a:lstStyle/>
        <a:p>
          <a:r>
            <a:rPr lang="en-US" b="0" i="0"/>
            <a:t>Docker Engine</a:t>
          </a:r>
          <a:endParaRPr lang="en-US"/>
        </a:p>
      </dgm:t>
    </dgm:pt>
    <dgm:pt modelId="{A3A9D48B-72FB-4B34-BB8C-2E6086047A8F}" type="parTrans" cxnId="{2360A7AE-9C12-437E-9014-D1343903343B}">
      <dgm:prSet/>
      <dgm:spPr/>
      <dgm:t>
        <a:bodyPr/>
        <a:lstStyle/>
        <a:p>
          <a:endParaRPr lang="en-US"/>
        </a:p>
      </dgm:t>
    </dgm:pt>
    <dgm:pt modelId="{D03D4E28-64C0-43DC-8C82-4C8F67E586FB}" type="sibTrans" cxnId="{2360A7AE-9C12-437E-9014-D1343903343B}">
      <dgm:prSet/>
      <dgm:spPr/>
      <dgm:t>
        <a:bodyPr/>
        <a:lstStyle/>
        <a:p>
          <a:endParaRPr lang="en-US"/>
        </a:p>
      </dgm:t>
    </dgm:pt>
    <dgm:pt modelId="{0984762D-C3A4-4CDC-BB52-A3876D39CCE9}">
      <dgm:prSet/>
      <dgm:spPr/>
      <dgm:t>
        <a:bodyPr/>
        <a:lstStyle/>
        <a:p>
          <a:r>
            <a:rPr lang="en-US" b="0" i="0"/>
            <a:t>Docker Client</a:t>
          </a:r>
          <a:endParaRPr lang="en-US"/>
        </a:p>
      </dgm:t>
    </dgm:pt>
    <dgm:pt modelId="{710AA7B5-316F-4065-B8E0-52259D0B2C7F}" type="parTrans" cxnId="{73B5DAC8-5236-45D2-95F4-D72DD9A788A5}">
      <dgm:prSet/>
      <dgm:spPr/>
      <dgm:t>
        <a:bodyPr/>
        <a:lstStyle/>
        <a:p>
          <a:endParaRPr lang="en-US"/>
        </a:p>
      </dgm:t>
    </dgm:pt>
    <dgm:pt modelId="{F8B6F351-C432-42B4-A4A0-B611ED5FACAB}" type="sibTrans" cxnId="{73B5DAC8-5236-45D2-95F4-D72DD9A788A5}">
      <dgm:prSet/>
      <dgm:spPr/>
      <dgm:t>
        <a:bodyPr/>
        <a:lstStyle/>
        <a:p>
          <a:endParaRPr lang="en-US"/>
        </a:p>
      </dgm:t>
    </dgm:pt>
    <dgm:pt modelId="{98AC3BD6-EC0A-4947-B32E-58D1B0C103CC}">
      <dgm:prSet/>
      <dgm:spPr/>
      <dgm:t>
        <a:bodyPr/>
        <a:lstStyle/>
        <a:p>
          <a:r>
            <a:rPr lang="en-US" b="0" i="0"/>
            <a:t>Docker registries / Docker hub</a:t>
          </a:r>
          <a:endParaRPr lang="en-US"/>
        </a:p>
      </dgm:t>
    </dgm:pt>
    <dgm:pt modelId="{BAFF3E6F-A08B-406F-8171-1E1D2E6AAB8F}" type="parTrans" cxnId="{5BA30B2C-0322-4538-A53F-0ADD721AFF2F}">
      <dgm:prSet/>
      <dgm:spPr/>
      <dgm:t>
        <a:bodyPr/>
        <a:lstStyle/>
        <a:p>
          <a:endParaRPr lang="en-US"/>
        </a:p>
      </dgm:t>
    </dgm:pt>
    <dgm:pt modelId="{0BFF8B4D-8101-4B88-8DBE-CDAF8D4D1F47}" type="sibTrans" cxnId="{5BA30B2C-0322-4538-A53F-0ADD721AFF2F}">
      <dgm:prSet/>
      <dgm:spPr/>
      <dgm:t>
        <a:bodyPr/>
        <a:lstStyle/>
        <a:p>
          <a:endParaRPr lang="en-US"/>
        </a:p>
      </dgm:t>
    </dgm:pt>
    <dgm:pt modelId="{CCC1ABC4-B7C7-4A4F-84E2-D153480D8746}" type="pres">
      <dgm:prSet presAssocID="{557E89C7-B870-4B8A-83F7-0B97CC493C0C}" presName="linear" presStyleCnt="0">
        <dgm:presLayoutVars>
          <dgm:animLvl val="lvl"/>
          <dgm:resizeHandles val="exact"/>
        </dgm:presLayoutVars>
      </dgm:prSet>
      <dgm:spPr/>
    </dgm:pt>
    <dgm:pt modelId="{43F714B9-DD15-E84A-BA6E-BC75C356E785}" type="pres">
      <dgm:prSet presAssocID="{D9442A30-9EAF-4B7A-AFB7-3AE1A4ABA79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64F7295-B93B-2145-B084-1D3CFC5F13F7}" type="pres">
      <dgm:prSet presAssocID="{D7D10825-FB7E-4E9B-8FB9-2994841FB10F}" presName="spacer" presStyleCnt="0"/>
      <dgm:spPr/>
    </dgm:pt>
    <dgm:pt modelId="{75282752-C4FF-6544-BFD2-48C7EDC4DC3D}" type="pres">
      <dgm:prSet presAssocID="{F05B62F3-E287-4D7C-A937-7F5EC52BE26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B8C7D5A-77F4-E249-BBC3-E93D816021EA}" type="pres">
      <dgm:prSet presAssocID="{F318A5C0-EE64-499F-BA5E-F039C60A479E}" presName="spacer" presStyleCnt="0"/>
      <dgm:spPr/>
    </dgm:pt>
    <dgm:pt modelId="{E09FF6FA-26DF-8442-9F88-AABEC1FFCD5E}" type="pres">
      <dgm:prSet presAssocID="{28F6ADA9-01E3-4115-A8CE-4B0E275F766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2A7F68F-F35F-FD46-AB79-78ECBF9A6A85}" type="pres">
      <dgm:prSet presAssocID="{759859E2-9EFD-46AF-B112-D07A1BE56D5F}" presName="spacer" presStyleCnt="0"/>
      <dgm:spPr/>
    </dgm:pt>
    <dgm:pt modelId="{F4205009-76C5-B641-B6FB-383DC8ABE4AC}" type="pres">
      <dgm:prSet presAssocID="{509E436C-0EF5-47A3-9F8F-9174342D522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5D168F3-5467-0042-9820-108A30003403}" type="pres">
      <dgm:prSet presAssocID="{E37F3531-0504-439C-B586-FD338805E9F2}" presName="spacer" presStyleCnt="0"/>
      <dgm:spPr/>
    </dgm:pt>
    <dgm:pt modelId="{D49316EF-A52A-334A-A335-1CDA38530CBA}" type="pres">
      <dgm:prSet presAssocID="{A2E9D6E3-56A3-4A4E-9888-5CF7E704B77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AB890C7-74CD-D54A-ADBD-E4BD1EF24E86}" type="pres">
      <dgm:prSet presAssocID="{D03D4E28-64C0-43DC-8C82-4C8F67E586FB}" presName="spacer" presStyleCnt="0"/>
      <dgm:spPr/>
    </dgm:pt>
    <dgm:pt modelId="{91F8AF8C-05A3-8048-8743-A0508134A449}" type="pres">
      <dgm:prSet presAssocID="{0984762D-C3A4-4CDC-BB52-A3876D39CCE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8875CB9-F4CB-3845-A1E8-8D4BEC18382D}" type="pres">
      <dgm:prSet presAssocID="{F8B6F351-C432-42B4-A4A0-B611ED5FACAB}" presName="spacer" presStyleCnt="0"/>
      <dgm:spPr/>
    </dgm:pt>
    <dgm:pt modelId="{64AC6D99-0CB6-EB45-9E28-4056218C4442}" type="pres">
      <dgm:prSet presAssocID="{98AC3BD6-EC0A-4947-B32E-58D1B0C103C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7D61F05-087E-B242-BF02-6EF3F5E0A0A9}" type="presOf" srcId="{509E436C-0EF5-47A3-9F8F-9174342D5224}" destId="{F4205009-76C5-B641-B6FB-383DC8ABE4AC}" srcOrd="0" destOrd="0" presId="urn:microsoft.com/office/officeart/2005/8/layout/vList2"/>
    <dgm:cxn modelId="{B94EA10F-884C-DC46-9016-0909508943EA}" type="presOf" srcId="{28F6ADA9-01E3-4115-A8CE-4B0E275F766E}" destId="{E09FF6FA-26DF-8442-9F88-AABEC1FFCD5E}" srcOrd="0" destOrd="0" presId="urn:microsoft.com/office/officeart/2005/8/layout/vList2"/>
    <dgm:cxn modelId="{A06A5F22-329C-B044-9948-A1142E2D5AB3}" type="presOf" srcId="{D9442A30-9EAF-4B7A-AFB7-3AE1A4ABA793}" destId="{43F714B9-DD15-E84A-BA6E-BC75C356E785}" srcOrd="0" destOrd="0" presId="urn:microsoft.com/office/officeart/2005/8/layout/vList2"/>
    <dgm:cxn modelId="{1C950028-C3C5-4483-8831-25F5927F2099}" srcId="{557E89C7-B870-4B8A-83F7-0B97CC493C0C}" destId="{509E436C-0EF5-47A3-9F8F-9174342D5224}" srcOrd="3" destOrd="0" parTransId="{0DE3768F-6795-474E-94CD-059823D4D357}" sibTransId="{E37F3531-0504-439C-B586-FD338805E9F2}"/>
    <dgm:cxn modelId="{5BA30B2C-0322-4538-A53F-0ADD721AFF2F}" srcId="{557E89C7-B870-4B8A-83F7-0B97CC493C0C}" destId="{98AC3BD6-EC0A-4947-B32E-58D1B0C103CC}" srcOrd="6" destOrd="0" parTransId="{BAFF3E6F-A08B-406F-8171-1E1D2E6AAB8F}" sibTransId="{0BFF8B4D-8101-4B88-8DBE-CDAF8D4D1F47}"/>
    <dgm:cxn modelId="{121D5846-AF7B-454A-8351-1FCBC8E6A1FE}" type="presOf" srcId="{F05B62F3-E287-4D7C-A937-7F5EC52BE260}" destId="{75282752-C4FF-6544-BFD2-48C7EDC4DC3D}" srcOrd="0" destOrd="0" presId="urn:microsoft.com/office/officeart/2005/8/layout/vList2"/>
    <dgm:cxn modelId="{BB765568-1B93-3F44-A89B-D874BC830D63}" type="presOf" srcId="{557E89C7-B870-4B8A-83F7-0B97CC493C0C}" destId="{CCC1ABC4-B7C7-4A4F-84E2-D153480D8746}" srcOrd="0" destOrd="0" presId="urn:microsoft.com/office/officeart/2005/8/layout/vList2"/>
    <dgm:cxn modelId="{62104577-DD0B-1B41-92F6-CA976937B996}" type="presOf" srcId="{0984762D-C3A4-4CDC-BB52-A3876D39CCE9}" destId="{91F8AF8C-05A3-8048-8743-A0508134A449}" srcOrd="0" destOrd="0" presId="urn:microsoft.com/office/officeart/2005/8/layout/vList2"/>
    <dgm:cxn modelId="{06229C7E-3DEF-4043-B297-78D989B4A9EC}" type="presOf" srcId="{A2E9D6E3-56A3-4A4E-9888-5CF7E704B77B}" destId="{D49316EF-A52A-334A-A335-1CDA38530CBA}" srcOrd="0" destOrd="0" presId="urn:microsoft.com/office/officeart/2005/8/layout/vList2"/>
    <dgm:cxn modelId="{22E3BDAB-B516-4912-8259-759B0B494B53}" srcId="{557E89C7-B870-4B8A-83F7-0B97CC493C0C}" destId="{28F6ADA9-01E3-4115-A8CE-4B0E275F766E}" srcOrd="2" destOrd="0" parTransId="{EAAABC5F-E14A-46DE-95E6-3257F4030DE8}" sibTransId="{759859E2-9EFD-46AF-B112-D07A1BE56D5F}"/>
    <dgm:cxn modelId="{2360A7AE-9C12-437E-9014-D1343903343B}" srcId="{557E89C7-B870-4B8A-83F7-0B97CC493C0C}" destId="{A2E9D6E3-56A3-4A4E-9888-5CF7E704B77B}" srcOrd="4" destOrd="0" parTransId="{A3A9D48B-72FB-4B34-BB8C-2E6086047A8F}" sibTransId="{D03D4E28-64C0-43DC-8C82-4C8F67E586FB}"/>
    <dgm:cxn modelId="{A5314DC7-BBC7-F546-87DD-F8B26525D455}" type="presOf" srcId="{98AC3BD6-EC0A-4947-B32E-58D1B0C103CC}" destId="{64AC6D99-0CB6-EB45-9E28-4056218C4442}" srcOrd="0" destOrd="0" presId="urn:microsoft.com/office/officeart/2005/8/layout/vList2"/>
    <dgm:cxn modelId="{73B5DAC8-5236-45D2-95F4-D72DD9A788A5}" srcId="{557E89C7-B870-4B8A-83F7-0B97CC493C0C}" destId="{0984762D-C3A4-4CDC-BB52-A3876D39CCE9}" srcOrd="5" destOrd="0" parTransId="{710AA7B5-316F-4065-B8E0-52259D0B2C7F}" sibTransId="{F8B6F351-C432-42B4-A4A0-B611ED5FACAB}"/>
    <dgm:cxn modelId="{BE7E41D7-CCA4-451B-B749-2E6A833E998C}" srcId="{557E89C7-B870-4B8A-83F7-0B97CC493C0C}" destId="{D9442A30-9EAF-4B7A-AFB7-3AE1A4ABA793}" srcOrd="0" destOrd="0" parTransId="{A4C0AC7E-D0B8-4E75-9695-3AD9BEB1605D}" sibTransId="{D7D10825-FB7E-4E9B-8FB9-2994841FB10F}"/>
    <dgm:cxn modelId="{7097B5E0-3822-4802-A9E6-6EBCEC550DA6}" srcId="{557E89C7-B870-4B8A-83F7-0B97CC493C0C}" destId="{F05B62F3-E287-4D7C-A937-7F5EC52BE260}" srcOrd="1" destOrd="0" parTransId="{18BC49DE-92D0-466C-A59D-936C798C963A}" sibTransId="{F318A5C0-EE64-499F-BA5E-F039C60A479E}"/>
    <dgm:cxn modelId="{FBD76A60-F0BF-1B47-A5ED-5C41988312C8}" type="presParOf" srcId="{CCC1ABC4-B7C7-4A4F-84E2-D153480D8746}" destId="{43F714B9-DD15-E84A-BA6E-BC75C356E785}" srcOrd="0" destOrd="0" presId="urn:microsoft.com/office/officeart/2005/8/layout/vList2"/>
    <dgm:cxn modelId="{3AC6A684-1BD9-8F41-8908-06B0D5700914}" type="presParOf" srcId="{CCC1ABC4-B7C7-4A4F-84E2-D153480D8746}" destId="{564F7295-B93B-2145-B084-1D3CFC5F13F7}" srcOrd="1" destOrd="0" presId="urn:microsoft.com/office/officeart/2005/8/layout/vList2"/>
    <dgm:cxn modelId="{98315658-E8BD-024B-8F93-5FACE2F47BCA}" type="presParOf" srcId="{CCC1ABC4-B7C7-4A4F-84E2-D153480D8746}" destId="{75282752-C4FF-6544-BFD2-48C7EDC4DC3D}" srcOrd="2" destOrd="0" presId="urn:microsoft.com/office/officeart/2005/8/layout/vList2"/>
    <dgm:cxn modelId="{CBA8CC46-0993-3F44-8A17-346D6169B06E}" type="presParOf" srcId="{CCC1ABC4-B7C7-4A4F-84E2-D153480D8746}" destId="{7B8C7D5A-77F4-E249-BBC3-E93D816021EA}" srcOrd="3" destOrd="0" presId="urn:microsoft.com/office/officeart/2005/8/layout/vList2"/>
    <dgm:cxn modelId="{86DB0BC3-5D42-644D-AFBE-A706D350636B}" type="presParOf" srcId="{CCC1ABC4-B7C7-4A4F-84E2-D153480D8746}" destId="{E09FF6FA-26DF-8442-9F88-AABEC1FFCD5E}" srcOrd="4" destOrd="0" presId="urn:microsoft.com/office/officeart/2005/8/layout/vList2"/>
    <dgm:cxn modelId="{B5ADD8EB-C87F-D043-8C87-19992DA1553A}" type="presParOf" srcId="{CCC1ABC4-B7C7-4A4F-84E2-D153480D8746}" destId="{72A7F68F-F35F-FD46-AB79-78ECBF9A6A85}" srcOrd="5" destOrd="0" presId="urn:microsoft.com/office/officeart/2005/8/layout/vList2"/>
    <dgm:cxn modelId="{1812ECFA-896D-404F-AAA7-E653BDF858A4}" type="presParOf" srcId="{CCC1ABC4-B7C7-4A4F-84E2-D153480D8746}" destId="{F4205009-76C5-B641-B6FB-383DC8ABE4AC}" srcOrd="6" destOrd="0" presId="urn:microsoft.com/office/officeart/2005/8/layout/vList2"/>
    <dgm:cxn modelId="{084ACA67-DADD-4E47-9854-E64695D4E239}" type="presParOf" srcId="{CCC1ABC4-B7C7-4A4F-84E2-D153480D8746}" destId="{C5D168F3-5467-0042-9820-108A30003403}" srcOrd="7" destOrd="0" presId="urn:microsoft.com/office/officeart/2005/8/layout/vList2"/>
    <dgm:cxn modelId="{719092E2-BC4F-2545-84D6-BB828EB379ED}" type="presParOf" srcId="{CCC1ABC4-B7C7-4A4F-84E2-D153480D8746}" destId="{D49316EF-A52A-334A-A335-1CDA38530CBA}" srcOrd="8" destOrd="0" presId="urn:microsoft.com/office/officeart/2005/8/layout/vList2"/>
    <dgm:cxn modelId="{A5568EC6-590B-A54A-A8D6-F3B3CF1068C2}" type="presParOf" srcId="{CCC1ABC4-B7C7-4A4F-84E2-D153480D8746}" destId="{AAB890C7-74CD-D54A-ADBD-E4BD1EF24E86}" srcOrd="9" destOrd="0" presId="urn:microsoft.com/office/officeart/2005/8/layout/vList2"/>
    <dgm:cxn modelId="{1D3F8126-9F1C-6E43-ADB0-D1C626FA0DEF}" type="presParOf" srcId="{CCC1ABC4-B7C7-4A4F-84E2-D153480D8746}" destId="{91F8AF8C-05A3-8048-8743-A0508134A449}" srcOrd="10" destOrd="0" presId="urn:microsoft.com/office/officeart/2005/8/layout/vList2"/>
    <dgm:cxn modelId="{F3B67751-21B8-374C-80EE-BF4D814A18CE}" type="presParOf" srcId="{CCC1ABC4-B7C7-4A4F-84E2-D153480D8746}" destId="{58875CB9-F4CB-3845-A1E8-8D4BEC18382D}" srcOrd="11" destOrd="0" presId="urn:microsoft.com/office/officeart/2005/8/layout/vList2"/>
    <dgm:cxn modelId="{9066E748-A250-F74B-A01E-F4F93B3E728F}" type="presParOf" srcId="{CCC1ABC4-B7C7-4A4F-84E2-D153480D8746}" destId="{64AC6D99-0CB6-EB45-9E28-4056218C444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3E030-7FB2-DE4F-AB6A-9E14E97AAA05}">
      <dsp:nvSpPr>
        <dsp:cNvPr id="0" name=""/>
        <dsp:cNvSpPr/>
      </dsp:nvSpPr>
      <dsp:spPr>
        <a:xfrm>
          <a:off x="0" y="846899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Forget about dependency nightmares </a:t>
          </a:r>
          <a:endParaRPr lang="en-US" sz="2000" kern="1200"/>
        </a:p>
      </dsp:txBody>
      <dsp:txXfrm>
        <a:off x="23417" y="870316"/>
        <a:ext cx="10468766" cy="432866"/>
      </dsp:txXfrm>
    </dsp:sp>
    <dsp:sp modelId="{347FF2FF-38E7-3448-9A73-6918A093F585}">
      <dsp:nvSpPr>
        <dsp:cNvPr id="0" name=""/>
        <dsp:cNvSpPr/>
      </dsp:nvSpPr>
      <dsp:spPr>
        <a:xfrm>
          <a:off x="0" y="1384199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Consistent progression from DEV -&gt; TEST -&gt; QA -&gt; PROD</a:t>
          </a:r>
          <a:endParaRPr lang="en-US" sz="2000" kern="1200"/>
        </a:p>
      </dsp:txBody>
      <dsp:txXfrm>
        <a:off x="23417" y="1407616"/>
        <a:ext cx="10468766" cy="432866"/>
      </dsp:txXfrm>
    </dsp:sp>
    <dsp:sp modelId="{D6F69B23-C039-3841-975D-E41506DD30D7}">
      <dsp:nvSpPr>
        <dsp:cNvPr id="0" name=""/>
        <dsp:cNvSpPr/>
      </dsp:nvSpPr>
      <dsp:spPr>
        <a:xfrm>
          <a:off x="0" y="1921500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Isolation - performance or stability issues of App A in container A, wont impact App B in container B.</a:t>
          </a:r>
          <a:endParaRPr lang="en-US" sz="2000" kern="1200"/>
        </a:p>
      </dsp:txBody>
      <dsp:txXfrm>
        <a:off x="23417" y="1944917"/>
        <a:ext cx="10468766" cy="432866"/>
      </dsp:txXfrm>
    </dsp:sp>
    <dsp:sp modelId="{4F72053F-E0C5-5D4F-B2DC-AF823851ADA9}">
      <dsp:nvSpPr>
        <dsp:cNvPr id="0" name=""/>
        <dsp:cNvSpPr/>
      </dsp:nvSpPr>
      <dsp:spPr>
        <a:xfrm>
          <a:off x="0" y="2458800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Better resource management.</a:t>
          </a:r>
          <a:endParaRPr lang="en-US" sz="2000" kern="1200"/>
        </a:p>
      </dsp:txBody>
      <dsp:txXfrm>
        <a:off x="23417" y="2482217"/>
        <a:ext cx="10468766" cy="432866"/>
      </dsp:txXfrm>
    </dsp:sp>
    <dsp:sp modelId="{66FA0B4E-0716-114E-9C39-9A8BE23E4A6D}">
      <dsp:nvSpPr>
        <dsp:cNvPr id="0" name=""/>
        <dsp:cNvSpPr/>
      </dsp:nvSpPr>
      <dsp:spPr>
        <a:xfrm>
          <a:off x="0" y="2996100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Extreme code portability</a:t>
          </a:r>
          <a:endParaRPr lang="en-US" sz="2000" kern="1200"/>
        </a:p>
      </dsp:txBody>
      <dsp:txXfrm>
        <a:off x="23417" y="3019517"/>
        <a:ext cx="10468766" cy="432866"/>
      </dsp:txXfrm>
    </dsp:sp>
    <dsp:sp modelId="{A73262B7-8491-7E42-BB1F-BB97F9B1E928}">
      <dsp:nvSpPr>
        <dsp:cNvPr id="0" name=""/>
        <dsp:cNvSpPr/>
      </dsp:nvSpPr>
      <dsp:spPr>
        <a:xfrm>
          <a:off x="0" y="3533400"/>
          <a:ext cx="10515600" cy="4797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Microservices</a:t>
          </a:r>
          <a:endParaRPr lang="en-US" sz="2000" kern="1200"/>
        </a:p>
      </dsp:txBody>
      <dsp:txXfrm>
        <a:off x="23417" y="3556817"/>
        <a:ext cx="10468766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714B9-DD15-E84A-BA6E-BC75C356E785}">
      <dsp:nvSpPr>
        <dsp:cNvPr id="0" name=""/>
        <dsp:cNvSpPr/>
      </dsp:nvSpPr>
      <dsp:spPr>
        <a:xfrm>
          <a:off x="0" y="22724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 images</a:t>
          </a:r>
          <a:endParaRPr lang="en-US" sz="2600" kern="1200"/>
        </a:p>
      </dsp:txBody>
      <dsp:txXfrm>
        <a:off x="30442" y="53166"/>
        <a:ext cx="10454716" cy="562726"/>
      </dsp:txXfrm>
    </dsp:sp>
    <dsp:sp modelId="{75282752-C4FF-6544-BFD2-48C7EDC4DC3D}">
      <dsp:nvSpPr>
        <dsp:cNvPr id="0" name=""/>
        <dsp:cNvSpPr/>
      </dsp:nvSpPr>
      <dsp:spPr>
        <a:xfrm>
          <a:off x="0" y="72121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 container</a:t>
          </a:r>
          <a:endParaRPr lang="en-US" sz="2600" kern="1200"/>
        </a:p>
      </dsp:txBody>
      <dsp:txXfrm>
        <a:off x="30442" y="751657"/>
        <a:ext cx="10454716" cy="562726"/>
      </dsp:txXfrm>
    </dsp:sp>
    <dsp:sp modelId="{E09FF6FA-26DF-8442-9F88-AABEC1FFCD5E}">
      <dsp:nvSpPr>
        <dsp:cNvPr id="0" name=""/>
        <dsp:cNvSpPr/>
      </dsp:nvSpPr>
      <dsp:spPr>
        <a:xfrm>
          <a:off x="0" y="141970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Layers / Union file system</a:t>
          </a:r>
          <a:endParaRPr lang="en-US" sz="2600" kern="1200"/>
        </a:p>
      </dsp:txBody>
      <dsp:txXfrm>
        <a:off x="30442" y="1450147"/>
        <a:ext cx="10454716" cy="562726"/>
      </dsp:txXfrm>
    </dsp:sp>
    <dsp:sp modelId="{F4205009-76C5-B641-B6FB-383DC8ABE4AC}">
      <dsp:nvSpPr>
        <dsp:cNvPr id="0" name=""/>
        <dsp:cNvSpPr/>
      </dsp:nvSpPr>
      <dsp:spPr>
        <a:xfrm>
          <a:off x="0" y="211819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DockerFile</a:t>
          </a:r>
          <a:endParaRPr lang="en-US" sz="2600" kern="1200"/>
        </a:p>
      </dsp:txBody>
      <dsp:txXfrm>
        <a:off x="30442" y="2148637"/>
        <a:ext cx="10454716" cy="562726"/>
      </dsp:txXfrm>
    </dsp:sp>
    <dsp:sp modelId="{D49316EF-A52A-334A-A335-1CDA38530CBA}">
      <dsp:nvSpPr>
        <dsp:cNvPr id="0" name=""/>
        <dsp:cNvSpPr/>
      </dsp:nvSpPr>
      <dsp:spPr>
        <a:xfrm>
          <a:off x="0" y="281668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 Engine</a:t>
          </a:r>
          <a:endParaRPr lang="en-US" sz="2600" kern="1200"/>
        </a:p>
      </dsp:txBody>
      <dsp:txXfrm>
        <a:off x="30442" y="2847127"/>
        <a:ext cx="10454716" cy="562726"/>
      </dsp:txXfrm>
    </dsp:sp>
    <dsp:sp modelId="{91F8AF8C-05A3-8048-8743-A0508134A449}">
      <dsp:nvSpPr>
        <dsp:cNvPr id="0" name=""/>
        <dsp:cNvSpPr/>
      </dsp:nvSpPr>
      <dsp:spPr>
        <a:xfrm>
          <a:off x="0" y="351517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 Client</a:t>
          </a:r>
          <a:endParaRPr lang="en-US" sz="2600" kern="1200"/>
        </a:p>
      </dsp:txBody>
      <dsp:txXfrm>
        <a:off x="30442" y="3545617"/>
        <a:ext cx="10454716" cy="562726"/>
      </dsp:txXfrm>
    </dsp:sp>
    <dsp:sp modelId="{64AC6D99-0CB6-EB45-9E28-4056218C4442}">
      <dsp:nvSpPr>
        <dsp:cNvPr id="0" name=""/>
        <dsp:cNvSpPr/>
      </dsp:nvSpPr>
      <dsp:spPr>
        <a:xfrm>
          <a:off x="0" y="4213665"/>
          <a:ext cx="10515600" cy="623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Docker registries / Docker hub</a:t>
          </a:r>
          <a:endParaRPr lang="en-US" sz="2600" kern="1200"/>
        </a:p>
      </dsp:txBody>
      <dsp:txXfrm>
        <a:off x="30442" y="4244107"/>
        <a:ext cx="104547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2FF510-5B46-5048-9934-3289A2A39B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AF6EE-C450-CB4B-9F11-6715DE1FE1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175B3-5D69-1E4C-8C9B-EB78F7CAD6C1}" type="datetimeFigureOut">
              <a:rPr lang="pl-PL" smtClean="0"/>
              <a:t>17.10.2019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BEEBB-241B-104E-9B52-2EB6D2C7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1880-454E-624C-B4BD-286017DED77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D7A5-F980-1E45-9187-F759F4A5ACE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823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F17D8-9CB1-EF4E-9ADA-A4A696E12946}" type="datetimeFigureOut">
              <a:rPr lang="pl-PL" smtClean="0"/>
              <a:t>17.10.2019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33205-1B8F-4342-90BE-83778E42B09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24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1489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986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036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175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448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4990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843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3743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590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7951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833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środowiskach, w których nie mamy żadnej izolacji pojawiają się pewno problemy:</a:t>
            </a:r>
          </a:p>
          <a:p>
            <a:pPr marL="171450" indent="-171450">
              <a:buFontTx/>
              <a:buChar char="-"/>
            </a:pPr>
            <a:r>
              <a:rPr lang="pl-PL" dirty="0"/>
              <a:t>Zależności aplikacji pomiędzy sobą, mogą pojawiać się konflikty w różnych wersjach bibliotek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Zalezności</a:t>
            </a:r>
            <a:r>
              <a:rPr lang="pl-PL" dirty="0"/>
              <a:t> od systemu operacyjnego na którym uruchamiamy aplikacje</a:t>
            </a:r>
          </a:p>
          <a:p>
            <a:pPr marL="171450" indent="-171450">
              <a:buFontTx/>
              <a:buChar char="-"/>
            </a:pPr>
            <a:r>
              <a:rPr lang="pl-PL" dirty="0"/>
              <a:t>Zależności od sprzętu (np. od architektury procesora)</a:t>
            </a:r>
          </a:p>
          <a:p>
            <a:pPr marL="171450" indent="-171450">
              <a:buFontTx/>
              <a:buChar char="-"/>
            </a:pPr>
            <a:r>
              <a:rPr lang="pl-PL" dirty="0"/>
              <a:t>Tę samą aplikację wdrażało się inaczej w zależności od środowiska. Np. inaczej w </a:t>
            </a:r>
            <a:r>
              <a:rPr lang="pl-PL" dirty="0" err="1"/>
              <a:t>datacenter</a:t>
            </a:r>
            <a:r>
              <a:rPr lang="pl-PL" dirty="0"/>
              <a:t>, inaczej gdzieś u klienta, inaczej na środowisku testowym</a:t>
            </a:r>
          </a:p>
          <a:p>
            <a:pPr marL="171450" indent="-171450">
              <a:buFontTx/>
              <a:buChar char="-"/>
            </a:pPr>
            <a:r>
              <a:rPr lang="pl-PL" dirty="0"/>
              <a:t>Nie było izolacji aplikacji od otoczenia</a:t>
            </a:r>
          </a:p>
          <a:p>
            <a:pPr marL="0" indent="0">
              <a:buFontTx/>
              <a:buNone/>
            </a:pPr>
            <a:r>
              <a:rPr lang="pl-PL" dirty="0"/>
              <a:t>Ta sama aplikacja mogła zachowywać się inaczej w zależności od środowiska, w którym była uruchamiana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1130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0373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09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2117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389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875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5171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8116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8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337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82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6944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974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103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host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upgrades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on-the-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run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on-the-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21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Linux </a:t>
            </a:r>
            <a:r>
              <a:rPr lang="pl-PL" dirty="0" err="1"/>
              <a:t>Chroot</a:t>
            </a:r>
            <a:r>
              <a:rPr lang="pl-PL" dirty="0"/>
              <a:t> </a:t>
            </a:r>
            <a:r>
              <a:rPr lang="pl-PL" dirty="0" err="1"/>
              <a:t>jail</a:t>
            </a:r>
            <a:r>
              <a:rPr lang="pl-PL" dirty="0"/>
              <a:t> – zmiana katalogu </a:t>
            </a:r>
            <a:r>
              <a:rPr lang="pl-PL" dirty="0" err="1"/>
              <a:t>root</a:t>
            </a:r>
            <a:r>
              <a:rPr lang="pl-PL" dirty="0"/>
              <a:t> (/) systemu operacyjnego</a:t>
            </a:r>
          </a:p>
          <a:p>
            <a:r>
              <a:rPr lang="pl-PL" dirty="0"/>
              <a:t>Linux </a:t>
            </a:r>
            <a:r>
              <a:rPr lang="pl-PL" dirty="0" err="1"/>
              <a:t>namespaces</a:t>
            </a:r>
            <a:r>
              <a:rPr lang="pl-PL" dirty="0"/>
              <a:t> – dzięki temu możemy dzielić zasoby jądra </a:t>
            </a:r>
            <a:r>
              <a:rPr lang="pl-PL" dirty="0" err="1"/>
              <a:t>linuxa</a:t>
            </a:r>
            <a:r>
              <a:rPr lang="pl-PL" dirty="0"/>
              <a:t> pomiędzy kilka </a:t>
            </a:r>
            <a:r>
              <a:rPr lang="pl-PL" dirty="0" err="1"/>
              <a:t>namespace’ów</a:t>
            </a:r>
            <a:r>
              <a:rPr lang="pl-PL" dirty="0"/>
              <a:t>. Część zasobów (procesów, użytkowników, plików) może być uruchomiona w innym </a:t>
            </a:r>
            <a:r>
              <a:rPr lang="pl-PL" dirty="0" err="1"/>
              <a:t>namespace</a:t>
            </a:r>
            <a:endParaRPr lang="pl-PL" dirty="0"/>
          </a:p>
          <a:p>
            <a:r>
              <a:rPr lang="pl-PL" dirty="0"/>
              <a:t>Wirtualizacja</a:t>
            </a:r>
          </a:p>
          <a:p>
            <a:r>
              <a:rPr lang="pl-PL" dirty="0"/>
              <a:t>Kontenery</a:t>
            </a:r>
          </a:p>
          <a:p>
            <a:r>
              <a:rPr lang="pl-PL" dirty="0"/>
              <a:t>Choć najczęściej używa się </a:t>
            </a:r>
            <a:r>
              <a:rPr lang="pl-PL" dirty="0" err="1"/>
              <a:t>dockera</a:t>
            </a:r>
            <a:r>
              <a:rPr lang="pl-PL" dirty="0"/>
              <a:t> do konteneryzacji, to konteneryzacja nie równa się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878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OpenVZ</a:t>
            </a:r>
            <a:r>
              <a:rPr lang="pl-PL" dirty="0"/>
              <a:t> - </a:t>
            </a:r>
          </a:p>
          <a:p>
            <a:r>
              <a:rPr lang="pl-PL" dirty="0"/>
              <a:t>LXC – Linux </a:t>
            </a:r>
            <a:r>
              <a:rPr lang="pl-PL" dirty="0" err="1"/>
              <a:t>containers</a:t>
            </a:r>
            <a:r>
              <a:rPr lang="pl-PL" dirty="0"/>
              <a:t>. Początkowo na tym bazował Docker</a:t>
            </a:r>
          </a:p>
          <a:p>
            <a:r>
              <a:rPr lang="pl-PL" dirty="0" err="1"/>
              <a:t>Rkt</a:t>
            </a:r>
            <a:r>
              <a:rPr lang="pl-PL" dirty="0"/>
              <a:t> – Stworzony z myślą o środowiskach chmurowych, ta sama terminologia co w </a:t>
            </a:r>
            <a:r>
              <a:rPr lang="pl-PL" dirty="0" err="1"/>
              <a:t>Kubernetesie</a:t>
            </a:r>
            <a:endParaRPr lang="pl-PL" dirty="0"/>
          </a:p>
          <a:p>
            <a:r>
              <a:rPr lang="pl-PL" dirty="0"/>
              <a:t>LXD – rozszerza LXC (łatwiejsza obsługa, jedno CLI, REST API, )</a:t>
            </a:r>
          </a:p>
          <a:p>
            <a:r>
              <a:rPr lang="pl-PL" dirty="0"/>
              <a:t>Windows Server </a:t>
            </a:r>
            <a:r>
              <a:rPr lang="pl-PL" dirty="0" err="1"/>
              <a:t>Containers</a:t>
            </a:r>
            <a:r>
              <a:rPr lang="pl-PL" dirty="0"/>
              <a:t> – może działać albo w trybie izolacji </a:t>
            </a:r>
            <a:r>
              <a:rPr lang="pl-PL" dirty="0" err="1"/>
              <a:t>namespace’ów</a:t>
            </a:r>
            <a:r>
              <a:rPr lang="pl-PL" dirty="0"/>
              <a:t> i procesów, albo w trybie Hyper-V (każdy kontener w osobnej maszynie wirtualnej)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098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Każda maszyna wirtualna ma osobny system operacyjny, osobny zestaw bibliotek</a:t>
            </a:r>
          </a:p>
          <a:p>
            <a:r>
              <a:rPr lang="pl-PL" dirty="0"/>
              <a:t>W kontenerach bazowy OS jest wspólny</a:t>
            </a:r>
          </a:p>
          <a:p>
            <a:r>
              <a:rPr lang="pl-PL" dirty="0"/>
              <a:t>Kontenery mogą (choć nie muszą) współdzielić biblioteki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408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host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Interchangeable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upgrades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on-the-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run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 fontAlgn="ctr"/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on-the-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33205-1B8F-4342-90BE-83778E42B090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51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>
            <a:extLst>
              <a:ext uri="{FF2B5EF4-FFF2-40B4-BE49-F238E27FC236}">
                <a16:creationId xmlns:a16="http://schemas.microsoft.com/office/drawing/2014/main" id="{DA4DF00F-A16C-BD4A-880E-42C61A5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0" y="2185781"/>
            <a:ext cx="6952457" cy="90011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80000" y="4798430"/>
            <a:ext cx="1653314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00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52227" y="4798430"/>
            <a:ext cx="5080230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00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776583E4-9620-9D4A-94B6-F68D83754E0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680000" y="3100097"/>
            <a:ext cx="6952457" cy="1823688"/>
          </a:xfrm>
        </p:spPr>
        <p:txBody>
          <a:bodyPr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Montserrat 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C40D027-5035-6946-91C2-C34978B362F5}"/>
              </a:ext>
            </a:extLst>
          </p:cNvPr>
          <p:cNvSpPr txBox="1"/>
          <p:nvPr/>
        </p:nvSpPr>
        <p:spPr>
          <a:xfrm>
            <a:off x="9091961" y="791482"/>
            <a:ext cx="265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600" b="0" i="0" err="1">
                <a:solidFill>
                  <a:schemeClr val="bg1"/>
                </a:solidFill>
                <a:latin typeface="Montserrat Light" pitchFamily="2" charset="0"/>
              </a:rPr>
              <a:t>www.chmurowisko.pl</a:t>
            </a:r>
            <a:endParaRPr lang="pl-PL" sz="1600" b="0" i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6800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1" y="1703672"/>
            <a:ext cx="6952456" cy="556278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0AA250F7-245D-6948-A42F-5F5111C98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6" y="206600"/>
            <a:ext cx="3748755" cy="16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76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ZTERY KOLUMN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2248682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295800" y="2536714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F85AC6E2-BAEE-8447-A550-380C5568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05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220FD103-740B-AD41-BD3E-DFECE4CA7787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1133004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zawartości 2">
            <a:extLst>
              <a:ext uri="{FF2B5EF4-FFF2-40B4-BE49-F238E27FC236}">
                <a16:creationId xmlns:a16="http://schemas.microsoft.com/office/drawing/2014/main" id="{0273C085-75BC-0649-82D5-92D20F38AC98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3809835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zawartości 2">
            <a:extLst>
              <a:ext uri="{FF2B5EF4-FFF2-40B4-BE49-F238E27FC236}">
                <a16:creationId xmlns:a16="http://schemas.microsoft.com/office/drawing/2014/main" id="{69EEFC42-7EE2-E640-8373-DD197583BFA8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809834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6EA884EA-6402-EA48-8F7E-2251856B2F62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70743" y="3982887"/>
            <a:ext cx="2609356" cy="2132104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zawartości 2">
            <a:extLst>
              <a:ext uri="{FF2B5EF4-FFF2-40B4-BE49-F238E27FC236}">
                <a16:creationId xmlns:a16="http://schemas.microsoft.com/office/drawing/2014/main" id="{175893DF-B7A2-4941-85C3-4ECAC461E4A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470742" y="3213424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zawartości 2">
            <a:extLst>
              <a:ext uri="{FF2B5EF4-FFF2-40B4-BE49-F238E27FC236}">
                <a16:creationId xmlns:a16="http://schemas.microsoft.com/office/drawing/2014/main" id="{91133A1A-5CAC-224C-B035-3BF083AE589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9136182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zawartości 2">
            <a:extLst>
              <a:ext uri="{FF2B5EF4-FFF2-40B4-BE49-F238E27FC236}">
                <a16:creationId xmlns:a16="http://schemas.microsoft.com/office/drawing/2014/main" id="{7E8B324C-B321-E84C-8A76-3DBB166F52CF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36181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6E88E4E-673E-AE48-A107-31A17C9B563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38296" y="1268413"/>
            <a:ext cx="1858831" cy="1664524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E8BBEE7D-4247-F94E-AF2F-BA9F04CFD1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182831" y="1268413"/>
            <a:ext cx="1858831" cy="1664524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35" name="Symbol zastępczy obrazu 2">
            <a:extLst>
              <a:ext uri="{FF2B5EF4-FFF2-40B4-BE49-F238E27FC236}">
                <a16:creationId xmlns:a16="http://schemas.microsoft.com/office/drawing/2014/main" id="{3E602F5D-9CEE-1E4F-A5DF-56297656020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843739" y="1268413"/>
            <a:ext cx="1858831" cy="1664524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37" name="Symbol zastępczy obrazu 2">
            <a:extLst>
              <a:ext uri="{FF2B5EF4-FFF2-40B4-BE49-F238E27FC236}">
                <a16:creationId xmlns:a16="http://schemas.microsoft.com/office/drawing/2014/main" id="{4C277A7C-A88A-1345-984B-158B74619AB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09178" y="1268413"/>
            <a:ext cx="1858831" cy="1664524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4" name="Symbol zastępczy tekstu 33">
            <a:extLst>
              <a:ext uri="{FF2B5EF4-FFF2-40B4-BE49-F238E27FC236}">
                <a16:creationId xmlns:a16="http://schemas.microsoft.com/office/drawing/2014/main" id="{459219A0-7EEF-C544-B829-435E475763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666563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185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2248682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295800" y="2536714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CC55FA8-3517-AC4C-8B41-8E511157CE7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1133005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zawartości 2">
            <a:extLst>
              <a:ext uri="{FF2B5EF4-FFF2-40B4-BE49-F238E27FC236}">
                <a16:creationId xmlns:a16="http://schemas.microsoft.com/office/drawing/2014/main" id="{9D39F06A-A193-AE45-A77C-B7DEE99121AD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3809835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83D5E3CC-0204-8C49-B923-3B4FDA8FAB4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470743" y="2535280"/>
            <a:ext cx="2609356" cy="957021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zawartości 2">
            <a:extLst>
              <a:ext uri="{FF2B5EF4-FFF2-40B4-BE49-F238E27FC236}">
                <a16:creationId xmlns:a16="http://schemas.microsoft.com/office/drawing/2014/main" id="{300923A3-C911-D143-B59B-EDE29146194E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9136182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2807404-C629-3445-BB0F-6B5DEC67EED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33475" y="1311161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41" name="Symbol zastępczy obrazu 2">
            <a:extLst>
              <a:ext uri="{FF2B5EF4-FFF2-40B4-BE49-F238E27FC236}">
                <a16:creationId xmlns:a16="http://schemas.microsoft.com/office/drawing/2014/main" id="{191FBF05-74A1-2340-BB29-2693B49F09F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24423" y="1311161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42" name="Symbol zastępczy obrazu 2">
            <a:extLst>
              <a:ext uri="{FF2B5EF4-FFF2-40B4-BE49-F238E27FC236}">
                <a16:creationId xmlns:a16="http://schemas.microsoft.com/office/drawing/2014/main" id="{E328B3C7-059E-D94E-A60A-D64AE0A9C20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80537" y="1311161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43" name="Symbol zastępczy obrazu 2">
            <a:extLst>
              <a:ext uri="{FF2B5EF4-FFF2-40B4-BE49-F238E27FC236}">
                <a16:creationId xmlns:a16="http://schemas.microsoft.com/office/drawing/2014/main" id="{BE711072-0C91-8544-BD04-7EDE84CD88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154068" y="1311161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44" name="Symbol zastępczy zawartości 2">
            <a:extLst>
              <a:ext uri="{FF2B5EF4-FFF2-40B4-BE49-F238E27FC236}">
                <a16:creationId xmlns:a16="http://schemas.microsoft.com/office/drawing/2014/main" id="{0963AC4D-C41E-724C-9108-67D9D3F1239E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1133005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zawartości 2">
            <a:extLst>
              <a:ext uri="{FF2B5EF4-FFF2-40B4-BE49-F238E27FC236}">
                <a16:creationId xmlns:a16="http://schemas.microsoft.com/office/drawing/2014/main" id="{2B74A49C-D94B-0E45-9EA9-2313FC4BE617}"/>
              </a:ext>
            </a:extLst>
          </p:cNvPr>
          <p:cNvSpPr>
            <a:spLocks noGrp="1"/>
          </p:cNvSpPr>
          <p:nvPr>
            <p:ph idx="39"/>
          </p:nvPr>
        </p:nvSpPr>
        <p:spPr>
          <a:xfrm>
            <a:off x="3809835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zawartości 2">
            <a:extLst>
              <a:ext uri="{FF2B5EF4-FFF2-40B4-BE49-F238E27FC236}">
                <a16:creationId xmlns:a16="http://schemas.microsoft.com/office/drawing/2014/main" id="{0747021E-541F-A74E-A400-3197626F31E7}"/>
              </a:ext>
            </a:extLst>
          </p:cNvPr>
          <p:cNvSpPr>
            <a:spLocks noGrp="1"/>
          </p:cNvSpPr>
          <p:nvPr>
            <p:ph idx="40"/>
          </p:nvPr>
        </p:nvSpPr>
        <p:spPr>
          <a:xfrm>
            <a:off x="6470743" y="4920915"/>
            <a:ext cx="2609356" cy="957021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zawartości 2">
            <a:extLst>
              <a:ext uri="{FF2B5EF4-FFF2-40B4-BE49-F238E27FC236}">
                <a16:creationId xmlns:a16="http://schemas.microsoft.com/office/drawing/2014/main" id="{E0A35480-AA60-AE43-A7D1-539E191F42A8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9136182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obrazu 2">
            <a:extLst>
              <a:ext uri="{FF2B5EF4-FFF2-40B4-BE49-F238E27FC236}">
                <a16:creationId xmlns:a16="http://schemas.microsoft.com/office/drawing/2014/main" id="{DE2034CE-C3E9-0C4E-8234-3375C0549D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33475" y="3696796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49" name="Symbol zastępczy obrazu 2">
            <a:extLst>
              <a:ext uri="{FF2B5EF4-FFF2-40B4-BE49-F238E27FC236}">
                <a16:creationId xmlns:a16="http://schemas.microsoft.com/office/drawing/2014/main" id="{B7B4DEE5-B7D1-7246-90A2-CF12E7E0686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824423" y="3696796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50" name="Symbol zastępczy obrazu 2">
            <a:extLst>
              <a:ext uri="{FF2B5EF4-FFF2-40B4-BE49-F238E27FC236}">
                <a16:creationId xmlns:a16="http://schemas.microsoft.com/office/drawing/2014/main" id="{B629575F-4673-7849-B041-C0F9567E32D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80537" y="3696796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51" name="Symbol zastępczy obrazu 2">
            <a:extLst>
              <a:ext uri="{FF2B5EF4-FFF2-40B4-BE49-F238E27FC236}">
                <a16:creationId xmlns:a16="http://schemas.microsoft.com/office/drawing/2014/main" id="{F7A619CC-CD85-0D4E-A6F5-1C0AB8D82C3E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54068" y="3696796"/>
            <a:ext cx="2608263" cy="1081087"/>
          </a:xfrm>
        </p:spPr>
        <p:txBody>
          <a:bodyPr/>
          <a:lstStyle/>
          <a:p>
            <a:r>
              <a:rPr lang="pl-PL"/>
              <a:t>v</a:t>
            </a:r>
          </a:p>
        </p:txBody>
      </p:sp>
      <p:sp>
        <p:nvSpPr>
          <p:cNvPr id="26" name="Symbol zastępczy tekstu 33">
            <a:extLst>
              <a:ext uri="{FF2B5EF4-FFF2-40B4-BE49-F238E27FC236}">
                <a16:creationId xmlns:a16="http://schemas.microsoft.com/office/drawing/2014/main" id="{BD85B59A-A988-0945-9779-6DCDB7017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854109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185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NTAK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1744" y="2569811"/>
            <a:ext cx="2015932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100" b="0" i="0">
                <a:solidFill>
                  <a:schemeClr val="tx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07539" y="2569811"/>
            <a:ext cx="2052899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100" b="0" i="0">
                <a:solidFill>
                  <a:schemeClr val="tx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20" name="Symbol zastępczy zawartości 2">
            <a:extLst>
              <a:ext uri="{FF2B5EF4-FFF2-40B4-BE49-F238E27FC236}">
                <a16:creationId xmlns:a16="http://schemas.microsoft.com/office/drawing/2014/main" id="{8296A6B2-041E-E447-B37F-C162820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04" y="1628800"/>
            <a:ext cx="6557837" cy="70027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0CBFC9-3269-9945-9C6B-E6FDDAD9B0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33004" y="2569811"/>
            <a:ext cx="2277676" cy="2277676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71FF01A-4F44-C74F-A856-1799AFDFDB31}"/>
              </a:ext>
            </a:extLst>
          </p:cNvPr>
          <p:cNvSpPr txBox="1"/>
          <p:nvPr/>
        </p:nvSpPr>
        <p:spPr>
          <a:xfrm>
            <a:off x="740000" y="6152346"/>
            <a:ext cx="265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200" b="0" i="0" err="1">
                <a:solidFill>
                  <a:schemeClr val="tx1"/>
                </a:solidFill>
                <a:latin typeface="Montserrat Light" pitchFamily="2" charset="0"/>
              </a:rPr>
              <a:t>www.chmurowisko.pl</a:t>
            </a:r>
            <a:endParaRPr lang="pl-PL" sz="1200" b="0" i="0">
              <a:solidFill>
                <a:schemeClr val="tx1"/>
              </a:solidFill>
              <a:latin typeface="Montserrat Light" pitchFamily="2" charset="0"/>
            </a:endParaRPr>
          </a:p>
        </p:txBody>
      </p:sp>
      <p:sp>
        <p:nvSpPr>
          <p:cNvPr id="16" name="Symbol zastępczy tekstu 33">
            <a:extLst>
              <a:ext uri="{FF2B5EF4-FFF2-40B4-BE49-F238E27FC236}">
                <a16:creationId xmlns:a16="http://schemas.microsoft.com/office/drawing/2014/main" id="{3C54FAB4-A794-7E4C-BE4F-AE18BEBC0B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60732"/>
            <a:ext cx="10745620" cy="82708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9A7AC1C-27C6-8C4E-A457-3BD599F0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825" y="5551467"/>
            <a:ext cx="2756974" cy="12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3378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quare">
            <a:extLst>
              <a:ext uri="{FF2B5EF4-FFF2-40B4-BE49-F238E27FC236}">
                <a16:creationId xmlns:a16="http://schemas.microsoft.com/office/drawing/2014/main" id="{7159BB63-FEA6-8345-BE0F-4A8236C028B5}"/>
              </a:ext>
            </a:extLst>
          </p:cNvPr>
          <p:cNvSpPr/>
          <p:nvPr userDrawn="1"/>
        </p:nvSpPr>
        <p:spPr>
          <a:xfrm>
            <a:off x="838200" y="1073150"/>
            <a:ext cx="4711700" cy="4711700"/>
          </a:xfrm>
          <a:prstGeom prst="rect">
            <a:avLst/>
          </a:prstGeom>
          <a:solidFill>
            <a:srgbClr val="A9E2D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latin typeface="Arial"/>
              <a:ea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41DF94-02B0-F145-A123-ABE869E5E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020" y="2913145"/>
            <a:ext cx="9144000" cy="1019010"/>
          </a:xfrm>
          <a:noFill/>
          <a:ln w="38100">
            <a:solidFill>
              <a:srgbClr val="000000"/>
            </a:solidFill>
            <a:miter lim="800000"/>
          </a:ln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r>
              <a:rPr lang="en-US" sz="4800"/>
              <a:t>Click to edit Master title style</a:t>
            </a:r>
            <a:endParaRPr lang="pl-PL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76986-1FF3-8D4F-AF8A-9DD7D9AF76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554" y="5103267"/>
            <a:ext cx="1520169" cy="454845"/>
          </a:xfrm>
          <a:prstGeom prst="rect">
            <a:avLst/>
          </a:prstGeom>
        </p:spPr>
      </p:pic>
      <p:sp>
        <p:nvSpPr>
          <p:cNvPr id="10" name="www.mycompany.com">
            <a:extLst>
              <a:ext uri="{FF2B5EF4-FFF2-40B4-BE49-F238E27FC236}">
                <a16:creationId xmlns:a16="http://schemas.microsoft.com/office/drawing/2014/main" id="{DE0B1EE2-C715-E04C-BDF8-2CE165B5D5E2}"/>
              </a:ext>
            </a:extLst>
          </p:cNvPr>
          <p:cNvSpPr/>
          <p:nvPr userDrawn="1"/>
        </p:nvSpPr>
        <p:spPr>
          <a:xfrm>
            <a:off x="5769000" y="4160392"/>
            <a:ext cx="3225800" cy="276999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952500">
              <a:lnSpc>
                <a:spcPct val="14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lang="pl-PL" sz="1800" err="1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https</a:t>
            </a:r>
            <a:r>
              <a:rPr lang="pl-PL" sz="1800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://</a:t>
            </a:r>
            <a:r>
              <a:rPr lang="pl-PL" sz="1800" err="1">
                <a:solidFill>
                  <a:srgbClr val="000000"/>
                </a:solidFill>
                <a:latin typeface="+mj-lt"/>
                <a:ea typeface="Montserrat"/>
                <a:cs typeface="Montserrat"/>
              </a:rPr>
              <a:t>chmurowisko.pl</a:t>
            </a:r>
            <a:endParaRPr sz="1800">
              <a:solidFill>
                <a:srgbClr val="000000"/>
              </a:solidFill>
              <a:latin typeface="+mj-lt"/>
              <a:ea typeface="Montserrat"/>
              <a:cs typeface="Montserrat"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F970E39-D389-D04F-B0AA-DF82C8A1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A9E4A-635B-8A4A-BD7C-B5EBB8B8D025}" type="datetime1">
              <a:rPr lang="pl-PL" smtClean="0"/>
              <a:t>17.10.2019</a:t>
            </a:fld>
            <a:endParaRPr lang="pl-P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6B4B75-05E0-004F-A280-DA0CEE13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D133738-7DCE-1A40-817D-594F11DA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06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627374-E8C2-7045-8746-AB0E0709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D7ECDF-8DDF-4D44-B28C-9B5266B7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00"/>
            <a:ext cx="105156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549E6C-D79C-CB48-9299-1A762B71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2DEBF-F438-374C-9FD2-3818F647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79BF66-7676-B04F-99B7-252C46CFC1B1}" type="datetime1">
              <a:rPr lang="pl-PL" smtClean="0"/>
              <a:t>17.10.2019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6E9AB-6B6D-9B4F-9A13-3DC3C4A8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5226-C4DF-5B46-A02D-1AFE7615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177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4AB-CC53-564C-8D6E-1BFABCFD0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400" y="1359332"/>
            <a:ext cx="51840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A6442-9CE2-234F-9A76-126D1E72A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0" y="1359332"/>
            <a:ext cx="5180400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D21C5-314E-A54B-AE94-99BC58FE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4C923-A47A-E64F-9940-CDDB26EE6DFB}" type="datetime1">
              <a:rPr lang="pl-PL" smtClean="0"/>
              <a:t>17.10.2019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63730-264D-154D-923D-48E0BD4F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04D53-E639-0E48-8F38-8FF44DA9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86124-01A6-664E-BF12-A83C94C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220C9-8768-F244-9D0C-B75A086B9D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6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47A27-916D-0E47-AD6C-D794F970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DAA6E-F70A-B544-8992-F67338CAEA37}" type="datetime1">
              <a:rPr lang="pl-PL" smtClean="0"/>
              <a:t>17.10.2019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74996-8151-8E4B-8115-AE8639CE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pl-PL"/>
              <a:t> Chmurowisko Sp. z o.o.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6B4FD-A0ED-464C-B4CE-BA8D0C32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6DEB8-C844-9D43-BFE6-0C302C846C8F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1D49B2-B7CE-7F4F-801D-E56CF2CE7D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2917825"/>
            <a:ext cx="10515600" cy="1325563"/>
          </a:xfrm>
        </p:spPr>
        <p:txBody>
          <a:bodyPr anchor="ctr"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5ABE2-E833-B14C-8576-239B0B079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2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1DE7E-CD96-C945-8C2D-4EFEA5EA7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622" y="563576"/>
            <a:ext cx="1317178" cy="3941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A3254-2BAA-1E48-B778-A9361EFE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963740-31FA-7A49-A5FA-F898F5BB3A31}" type="datetime1">
              <a:rPr lang="pl-PL" smtClean="0"/>
              <a:t>17.10.2019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B452E-7B7D-5444-9EA8-8A8E0F2A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40119-AD38-6448-B6CC-5483DB02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147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5940" y="128410"/>
            <a:ext cx="378309" cy="3795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1584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6800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5558" y="2912165"/>
            <a:ext cx="10906900" cy="73236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685761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627374-E8C2-7045-8746-AB0E0709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D7ECDF-8DDF-4D44-B28C-9B5266B741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47000"/>
            <a:ext cx="10515600" cy="48600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+mn-lt"/>
                <a:cs typeface="Calibri Light" panose="020F0302020204030204" pitchFamily="34" charset="0"/>
              </a:defRPr>
            </a:lvl1pPr>
            <a:lvl2pPr>
              <a:defRPr sz="2000" b="0" i="0">
                <a:latin typeface="+mn-lt"/>
                <a:cs typeface="Calibri Light" panose="020F0302020204030204" pitchFamily="34" charset="0"/>
              </a:defRPr>
            </a:lvl2pPr>
            <a:lvl3pPr>
              <a:defRPr sz="2000" b="0" i="0">
                <a:latin typeface="+mn-lt"/>
                <a:cs typeface="Calibri Light" panose="020F0302020204030204" pitchFamily="34" charset="0"/>
              </a:defRPr>
            </a:lvl3pPr>
            <a:lvl4pPr>
              <a:defRPr sz="2000" b="0" i="0">
                <a:latin typeface="+mn-lt"/>
                <a:cs typeface="Calibri Light" panose="020F0302020204030204" pitchFamily="34" charset="0"/>
              </a:defRPr>
            </a:lvl4pPr>
            <a:lvl5pPr>
              <a:defRPr sz="2000" b="0" i="0">
                <a:latin typeface="+mn-lt"/>
                <a:cs typeface="Calibri Light" panose="020F0302020204030204" pitchFamily="34" charset="0"/>
              </a:defRPr>
            </a:lvl5pPr>
          </a:lstStyle>
          <a:p>
            <a:r>
              <a:rPr lang="pl-PL"/>
              <a:t>Body Level One</a:t>
            </a:r>
          </a:p>
          <a:p>
            <a:pPr lvl="1"/>
            <a:r>
              <a:rPr lang="pl-PL"/>
              <a:t>Body Level </a:t>
            </a:r>
            <a:r>
              <a:rPr lang="pl-PL" err="1"/>
              <a:t>Two</a:t>
            </a:r>
            <a:endParaRPr lang="pl-PL"/>
          </a:p>
          <a:p>
            <a:pPr lvl="2"/>
            <a:r>
              <a:rPr lang="pl-PL"/>
              <a:t>Body Level Three</a:t>
            </a:r>
          </a:p>
          <a:p>
            <a:pPr lvl="3"/>
            <a:r>
              <a:rPr lang="pl-PL"/>
              <a:t>Body Level </a:t>
            </a:r>
            <a:r>
              <a:rPr lang="pl-PL" err="1"/>
              <a:t>Four</a:t>
            </a:r>
            <a:endParaRPr lang="pl-PL"/>
          </a:p>
          <a:p>
            <a:pPr lvl="4"/>
            <a:r>
              <a:rPr lang="pl-PL"/>
              <a:t>Body Level Five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2DEBF-F438-374C-9FD2-3818F647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8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A4EA4C-CAC0-9240-84DD-5CA7C7BE8B76}" type="datetime1">
              <a:rPr lang="pl-PL" smtClean="0"/>
              <a:t>17.10.2019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6E9AB-6B6D-9B4F-9A13-3DC3C4A8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1" y="6268004"/>
            <a:ext cx="4113661" cy="365125"/>
          </a:xfrm>
        </p:spPr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5226-C4DF-5B46-A02D-1AFE7615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76" y="6268004"/>
            <a:ext cx="2743200" cy="365125"/>
          </a:xfrm>
        </p:spPr>
        <p:txBody>
          <a:bodyPr/>
          <a:lstStyle/>
          <a:p>
            <a:fld id="{1FAF6F5F-C271-D548-A0C3-1E6AC53BBFED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630382-F9A0-924A-A4BE-FF2C87270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7" t="16772" r="6267" b="19206"/>
          <a:stretch/>
        </p:blipFill>
        <p:spPr>
          <a:xfrm>
            <a:off x="9982200" y="511939"/>
            <a:ext cx="1539949" cy="4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4AB-CC53-564C-8D6E-1BFABCFD0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400" y="1359332"/>
            <a:ext cx="5184000" cy="4860000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A6442-9CE2-234F-9A76-126D1E72A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0" y="1359332"/>
            <a:ext cx="5180400" cy="486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86124-01A6-664E-BF12-A83C94C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pl-PL"/>
              <a:t>Kliknij, aby edytować styl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3644F58-3717-3546-AF41-334CF35D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7" t="16772" r="6267" b="19206"/>
          <a:stretch/>
        </p:blipFill>
        <p:spPr>
          <a:xfrm>
            <a:off x="9982200" y="511939"/>
            <a:ext cx="1539949" cy="493087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D058D5D-03E7-A045-AA97-41558916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8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323814-A013-AA48-84A1-92D43743ECCC}" type="datetime1">
              <a:rPr lang="pl-PL" smtClean="0"/>
              <a:t>17.10.2019</a:t>
            </a:fld>
            <a:endParaRPr lang="pl-PL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ADD1F96-B34E-6B4F-9F97-D38A4EF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1" y="6268004"/>
            <a:ext cx="4113661" cy="365125"/>
          </a:xfrm>
        </p:spPr>
        <p:txBody>
          <a:bodyPr/>
          <a:lstStyle/>
          <a:p>
            <a:r>
              <a:rPr lang="pl-PL"/>
              <a:t> Chmurowisko Sp. z o.o. 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27674BD-12BF-EC43-BE7C-5E4AE52F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76" y="6268004"/>
            <a:ext cx="2743200" cy="365125"/>
          </a:xfrm>
        </p:spPr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33352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lajd tytu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olny kształt 48">
            <a:extLst>
              <a:ext uri="{FF2B5EF4-FFF2-40B4-BE49-F238E27FC236}">
                <a16:creationId xmlns:a16="http://schemas.microsoft.com/office/drawing/2014/main" id="{361E9633-4964-D042-81F5-0F012E7ED9FD}"/>
              </a:ext>
            </a:extLst>
          </p:cNvPr>
          <p:cNvSpPr/>
          <p:nvPr/>
        </p:nvSpPr>
        <p:spPr>
          <a:xfrm>
            <a:off x="12190966" y="0"/>
            <a:ext cx="1034" cy="815269"/>
          </a:xfrm>
          <a:custGeom>
            <a:avLst/>
            <a:gdLst>
              <a:gd name="connsiteX0" fmla="*/ 0 w 1034"/>
              <a:gd name="connsiteY0" fmla="*/ 0 h 815269"/>
              <a:gd name="connsiteX1" fmla="*/ 1034 w 1034"/>
              <a:gd name="connsiteY1" fmla="*/ 0 h 815269"/>
              <a:gd name="connsiteX2" fmla="*/ 1034 w 1034"/>
              <a:gd name="connsiteY2" fmla="*/ 815269 h 815269"/>
              <a:gd name="connsiteX3" fmla="*/ 0 w 1034"/>
              <a:gd name="connsiteY3" fmla="*/ 0 h 81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" h="815269">
                <a:moveTo>
                  <a:pt x="0" y="0"/>
                </a:moveTo>
                <a:lnTo>
                  <a:pt x="1034" y="0"/>
                </a:lnTo>
                <a:lnTo>
                  <a:pt x="1034" y="8152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D502922-4B3F-B946-A7E2-F72789F261B5}"/>
              </a:ext>
            </a:extLst>
          </p:cNvPr>
          <p:cNvSpPr/>
          <p:nvPr/>
        </p:nvSpPr>
        <p:spPr>
          <a:xfrm>
            <a:off x="11413566" y="815269"/>
            <a:ext cx="786109" cy="6051440"/>
          </a:xfrm>
          <a:custGeom>
            <a:avLst/>
            <a:gdLst>
              <a:gd name="connsiteX0" fmla="*/ 778434 w 786109"/>
              <a:gd name="connsiteY0" fmla="*/ 0 h 6051440"/>
              <a:gd name="connsiteX1" fmla="*/ 786109 w 786109"/>
              <a:gd name="connsiteY1" fmla="*/ 6051440 h 6051440"/>
              <a:gd name="connsiteX2" fmla="*/ 0 w 786109"/>
              <a:gd name="connsiteY2" fmla="*/ 6042731 h 6051440"/>
              <a:gd name="connsiteX3" fmla="*/ 778434 w 786109"/>
              <a:gd name="connsiteY3" fmla="*/ 6042731 h 6051440"/>
              <a:gd name="connsiteX4" fmla="*/ 778434 w 786109"/>
              <a:gd name="connsiteY4" fmla="*/ 0 h 605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109" h="6051440">
                <a:moveTo>
                  <a:pt x="778434" y="0"/>
                </a:moveTo>
                <a:lnTo>
                  <a:pt x="786109" y="6051440"/>
                </a:lnTo>
                <a:lnTo>
                  <a:pt x="0" y="6042731"/>
                </a:lnTo>
                <a:lnTo>
                  <a:pt x="778434" y="6042731"/>
                </a:lnTo>
                <a:lnTo>
                  <a:pt x="7784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F85AC6E2-BAEE-8447-A550-380C5568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0" y="1727999"/>
            <a:ext cx="6557837" cy="9801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pl-PL" sz="1600" b="1" i="0" kern="120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80000" y="2816945"/>
            <a:ext cx="6557837" cy="324027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lang="pl-PL" sz="1100" b="0" i="0" kern="1200" dirty="0">
                <a:solidFill>
                  <a:schemeClr val="tx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A0B2192-4FDF-0443-8291-98B41FD83D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192588" cy="6865938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33">
            <a:extLst>
              <a:ext uri="{FF2B5EF4-FFF2-40B4-BE49-F238E27FC236}">
                <a16:creationId xmlns:a16="http://schemas.microsoft.com/office/drawing/2014/main" id="{0ACA55E7-ED45-444E-9BCA-9AA7F15A4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0" y="260732"/>
            <a:ext cx="6792734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61132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WUKOLUMN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27113" y="1894901"/>
            <a:ext cx="5234633" cy="379028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r>
              <a:rPr lang="pl-PL"/>
              <a:t>Edytuj style wzorca tekstu
Drugi poziom
Trzeci poziom
Czwarty poziom
Piąty </a:t>
            </a:r>
            <a:r>
              <a:rPr lang="pl-PL" err="1"/>
              <a:t>poziomt</a:t>
            </a:r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6400"/>
            <a:ext cx="10745620" cy="37892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855741"/>
            <a:ext cx="10745620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 baseline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38100" y="1894901"/>
            <a:ext cx="5234633" cy="379028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17316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EDNOKOLUMN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27112" y="1807012"/>
            <a:ext cx="7293166" cy="414706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7953"/>
            <a:ext cx="7293165" cy="37892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954073"/>
            <a:ext cx="7293165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8410385" y="0"/>
            <a:ext cx="3781615" cy="685800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707389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EDNOKOLUMNOWY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60732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27112" y="1807013"/>
            <a:ext cx="7293166" cy="121448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7953"/>
            <a:ext cx="7293165" cy="37892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224153"/>
            <a:ext cx="7293165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8410385" y="0"/>
            <a:ext cx="3781615" cy="685800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72B578F2-4BBA-4E41-A0EA-A3CB3AFEEA2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27112" y="3200400"/>
            <a:ext cx="7293166" cy="1709530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+mj-lt"/>
              <a:buAutoNum type="arabicPeriod"/>
              <a:defRPr lang="pl-PL" sz="11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6049942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YK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sp>
        <p:nvSpPr>
          <p:cNvPr id="5" name="Symbol zastępczy obiektu SmartArt 4">
            <a:extLst>
              <a:ext uri="{FF2B5EF4-FFF2-40B4-BE49-F238E27FC236}">
                <a16:creationId xmlns:a16="http://schemas.microsoft.com/office/drawing/2014/main" id="{65B7E8D3-1447-9C49-89C3-4AC4CAE61EB9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727115" y="1482725"/>
            <a:ext cx="10784700" cy="914400"/>
          </a:xfrm>
        </p:spPr>
        <p:txBody>
          <a:bodyPr/>
          <a:lstStyle/>
          <a:p>
            <a:r>
              <a:rPr lang="pl-PL"/>
              <a:t>Kliknij ikonę, aby dodać grafikę SmartArt</a:t>
            </a:r>
          </a:p>
        </p:txBody>
      </p:sp>
      <p:sp>
        <p:nvSpPr>
          <p:cNvPr id="17" name="Symbol zastępczy tekstu 33">
            <a:extLst>
              <a:ext uri="{FF2B5EF4-FFF2-40B4-BE49-F238E27FC236}">
                <a16:creationId xmlns:a16="http://schemas.microsoft.com/office/drawing/2014/main" id="{DF8B4781-03AE-BA4E-A0A2-216571B772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6907566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A23B4A0-F5DF-E544-89B8-2F0A2C74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540000"/>
            <a:ext cx="854528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3B39781-8F2F-7843-92DA-A17A1B61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514" y="1800000"/>
            <a:ext cx="855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1B0ACC-B4D5-9A45-85FC-08CB55AC7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08000" y="6192173"/>
            <a:ext cx="5344886" cy="39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 Chmurowisko Sp. z o.o. 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A8DDDE5-8BE1-F347-B3E6-99A429708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086" y="6192173"/>
            <a:ext cx="2743200" cy="39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3938B7F-FBAC-1243-BA28-A905538A7555}"/>
              </a:ext>
            </a:extLst>
          </p:cNvPr>
          <p:cNvSpPr/>
          <p:nvPr/>
        </p:nvSpPr>
        <p:spPr>
          <a:xfrm rot="5400000">
            <a:off x="6048866" y="714865"/>
            <a:ext cx="94268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630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0" r:id="rId14"/>
    <p:sldLayoutId id="2147483652" r:id="rId15"/>
    <p:sldLayoutId id="2147483654" r:id="rId16"/>
    <p:sldLayoutId id="2147483655" r:id="rId17"/>
    <p:sldLayoutId id="2147483671" r:id="rId18"/>
  </p:sldLayoutIdLst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sz="2400" b="0" i="0" kern="1200">
          <a:solidFill>
            <a:schemeClr val="accent1"/>
          </a:solidFill>
          <a:latin typeface="Montserrat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chemeClr val="accent1"/>
        </a:buClr>
        <a:buSzPct val="15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Montserrat 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cker/cl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+:5103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707B-FD3E-E341-8F37-38E90200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/>
              <a:t>Docker Basics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3FB047-1521-A048-AE65-32E85380A0D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64A68F6-BBD5-D040-86C5-0D7BAA56D2C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24852E2-A4B7-C049-8F76-DD90D75EC04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A22DF5D-B4B9-F846-BB9D-69C46CEC25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7899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achieve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90663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Basically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there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ways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achieve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10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ABAFB0-3F4D-E443-8A66-914274BE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07" y="2409425"/>
            <a:ext cx="5397500" cy="2647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A83AB-58E0-3642-82AF-B743B0FE2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57" y="2183045"/>
            <a:ext cx="4114800" cy="3327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745C7D-3916-184D-A5F8-E9556EC91A75}"/>
              </a:ext>
            </a:extLst>
          </p:cNvPr>
          <p:cNvSpPr/>
          <p:nvPr/>
        </p:nvSpPr>
        <p:spPr>
          <a:xfrm>
            <a:off x="1841693" y="5689169"/>
            <a:ext cx="9742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machines</a:t>
            </a:r>
            <a:endParaRPr lang="pl-PL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BB902-329C-2740-B6FC-840E73202779}"/>
              </a:ext>
            </a:extLst>
          </p:cNvPr>
          <p:cNvSpPr/>
          <p:nvPr/>
        </p:nvSpPr>
        <p:spPr>
          <a:xfrm>
            <a:off x="8110513" y="5689142"/>
            <a:ext cx="9742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endParaRPr lang="pl-PL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2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dvantages of Containerisation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094076" cy="7910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Advantages of Containerisation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BD349C-43B2-254A-8AE2-58F807D0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2" y="6268005"/>
            <a:ext cx="411366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r>
              <a:rPr lang="pl-PL"/>
              <a:t>Chmurowisko Sp. z o.o.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560676" y="626800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fld id="{86CB4B4D-7CA3-9044-876B-883B54F8677D}" type="slidenum">
              <a:rPr/>
              <a:pPr>
                <a:spcAft>
                  <a:spcPts val="300"/>
                </a:spcAft>
              </a:pPr>
              <a:t>11</a:t>
            </a:fld>
            <a:endParaRPr/>
          </a:p>
        </p:txBody>
      </p:sp>
      <p:graphicFrame>
        <p:nvGraphicFramePr>
          <p:cNvPr id="286" name="Forget about dependency nightmares…">
            <a:extLst>
              <a:ext uri="{FF2B5EF4-FFF2-40B4-BE49-F238E27FC236}">
                <a16:creationId xmlns:a16="http://schemas.microsoft.com/office/drawing/2014/main" id="{46D1DD67-EEEE-4022-B980-386D148D51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7000"/>
          <a:ext cx="10515600" cy="48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52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vs Virtual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Machines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6C1FF7EB-9E13-4746-8579-4BBE6985D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pl-PL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1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Flexible</a:t>
            </a:r>
            <a:r>
              <a:rPr lang="pl-PL" dirty="0"/>
              <a:t>: </a:t>
            </a:r>
            <a:r>
              <a:rPr lang="pl-PL" dirty="0" err="1"/>
              <a:t>Even</a:t>
            </a:r>
            <a:r>
              <a:rPr lang="pl-PL" dirty="0"/>
              <a:t> the most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containerized</a:t>
            </a:r>
            <a:r>
              <a:rPr lang="pl-PL" dirty="0"/>
              <a:t>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Lightweight</a:t>
            </a:r>
            <a:r>
              <a:rPr lang="pl-PL" dirty="0"/>
              <a:t>: </a:t>
            </a:r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leverage</a:t>
            </a:r>
            <a:r>
              <a:rPr lang="pl-PL" dirty="0"/>
              <a:t> and </a:t>
            </a:r>
            <a:r>
              <a:rPr lang="pl-PL" dirty="0" err="1"/>
              <a:t>share</a:t>
            </a:r>
            <a:r>
              <a:rPr lang="pl-PL" dirty="0"/>
              <a:t> the host </a:t>
            </a:r>
            <a:r>
              <a:rPr lang="pl-PL" dirty="0" err="1"/>
              <a:t>kernel</a:t>
            </a:r>
            <a:r>
              <a:rPr lang="pl-PL" dirty="0"/>
              <a:t>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Interchangeable</a:t>
            </a:r>
            <a:r>
              <a:rPr lang="pl-PL" dirty="0"/>
              <a:t>: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deploy</a:t>
            </a:r>
            <a:r>
              <a:rPr lang="pl-PL" dirty="0"/>
              <a:t> </a:t>
            </a:r>
            <a:r>
              <a:rPr lang="pl-PL" dirty="0" err="1"/>
              <a:t>updates</a:t>
            </a:r>
            <a:r>
              <a:rPr lang="pl-PL" dirty="0"/>
              <a:t> and </a:t>
            </a:r>
            <a:r>
              <a:rPr lang="pl-PL" dirty="0" err="1"/>
              <a:t>upgrades</a:t>
            </a:r>
            <a:r>
              <a:rPr lang="pl-PL" dirty="0"/>
              <a:t> on-the-</a:t>
            </a:r>
            <a:r>
              <a:rPr lang="pl-PL" dirty="0" err="1"/>
              <a:t>fly</a:t>
            </a:r>
            <a:r>
              <a:rPr lang="pl-PL" dirty="0"/>
              <a:t>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Portable</a:t>
            </a:r>
            <a:r>
              <a:rPr lang="pl-PL" dirty="0"/>
              <a:t>: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locally</a:t>
            </a:r>
            <a:r>
              <a:rPr lang="pl-PL" dirty="0"/>
              <a:t>, </a:t>
            </a:r>
            <a:r>
              <a:rPr lang="pl-PL" dirty="0" err="1"/>
              <a:t>deploy</a:t>
            </a:r>
            <a:r>
              <a:rPr lang="pl-PL" dirty="0"/>
              <a:t> to the </a:t>
            </a:r>
            <a:r>
              <a:rPr lang="pl-PL" dirty="0" err="1"/>
              <a:t>cloud</a:t>
            </a:r>
            <a:r>
              <a:rPr lang="pl-PL" dirty="0"/>
              <a:t>, and run </a:t>
            </a:r>
            <a:r>
              <a:rPr lang="pl-PL" dirty="0" err="1"/>
              <a:t>anywhere</a:t>
            </a:r>
            <a:r>
              <a:rPr lang="pl-PL" dirty="0"/>
              <a:t>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Scalable: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increase</a:t>
            </a:r>
            <a:r>
              <a:rPr lang="pl-PL" dirty="0"/>
              <a:t> and </a:t>
            </a:r>
            <a:r>
              <a:rPr lang="pl-PL" dirty="0" err="1"/>
              <a:t>automatically</a:t>
            </a:r>
            <a:r>
              <a:rPr lang="pl-PL" dirty="0"/>
              <a:t> </a:t>
            </a:r>
            <a:r>
              <a:rPr lang="pl-PL" dirty="0" err="1"/>
              <a:t>distribute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replicas</a:t>
            </a:r>
            <a:r>
              <a:rPr lang="pl-PL" dirty="0"/>
              <a:t>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Stackable</a:t>
            </a:r>
            <a:r>
              <a:rPr lang="pl-PL" dirty="0"/>
              <a:t>: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stack</a:t>
            </a:r>
            <a:r>
              <a:rPr lang="pl-PL" dirty="0"/>
              <a:t> services </a:t>
            </a:r>
            <a:r>
              <a:rPr lang="pl-PL" dirty="0" err="1"/>
              <a:t>vertically</a:t>
            </a:r>
            <a:r>
              <a:rPr lang="pl-PL" dirty="0"/>
              <a:t> and on-the-</a:t>
            </a:r>
            <a:r>
              <a:rPr lang="pl-PL" dirty="0" err="1"/>
              <a:t>fly</a:t>
            </a:r>
            <a:r>
              <a:rPr lang="pl-PL" dirty="0"/>
              <a:t>.</a:t>
            </a:r>
          </a:p>
          <a:p>
            <a:endParaRPr lang="pl-PL" sz="1800" dirty="0"/>
          </a:p>
          <a:p>
            <a:pPr marL="0" indent="0"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65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did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exists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13</a:t>
            </a:fld>
            <a:endParaRPr lang="pl-PL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4E2B01BA-CCC6-5B46-B40E-931A89937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Linux </a:t>
            </a:r>
            <a:r>
              <a:rPr lang="pl-PL" dirty="0" err="1"/>
              <a:t>Chroot</a:t>
            </a:r>
            <a:r>
              <a:rPr lang="pl-PL" dirty="0"/>
              <a:t> </a:t>
            </a:r>
            <a:r>
              <a:rPr lang="pl-PL" dirty="0" err="1"/>
              <a:t>jail</a:t>
            </a:r>
            <a:endParaRPr lang="pl-PL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Linux </a:t>
            </a:r>
            <a:r>
              <a:rPr lang="pl-PL" dirty="0" err="1"/>
              <a:t>namespaces</a:t>
            </a:r>
            <a:endParaRPr lang="pl-PL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Virtualization</a:t>
            </a:r>
            <a:endParaRPr lang="pl-PL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Containers</a:t>
            </a:r>
            <a:endParaRPr lang="pl-PL" sz="1800" dirty="0"/>
          </a:p>
          <a:p>
            <a:pPr marL="0" indent="0"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EA47B3-FBA0-3348-9CEB-C47734E1F403}"/>
              </a:ext>
            </a:extLst>
          </p:cNvPr>
          <p:cNvSpPr/>
          <p:nvPr/>
        </p:nvSpPr>
        <p:spPr>
          <a:xfrm>
            <a:off x="481012" y="3228945"/>
            <a:ext cx="9742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Linux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existed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much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earlier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Docker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endParaRPr lang="pl-PL" sz="2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technologies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14</a:t>
            </a:fld>
            <a:endParaRPr lang="pl-PL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4E2B01BA-CCC6-5B46-B40E-931A89937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471544"/>
            <a:ext cx="10515600" cy="4351338"/>
          </a:xfrm>
        </p:spPr>
        <p:txBody>
          <a:bodyPr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OpenVZ</a:t>
            </a:r>
            <a:r>
              <a:rPr lang="pl-PL" dirty="0"/>
              <a:t> - 2005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LXC – 2008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Docker – 2013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Rkt</a:t>
            </a:r>
            <a:r>
              <a:rPr lang="pl-PL" dirty="0"/>
              <a:t> - 2014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LXD – 2015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Windows Server </a:t>
            </a:r>
            <a:r>
              <a:rPr lang="pl-PL" dirty="0" err="1"/>
              <a:t>Containers</a:t>
            </a:r>
            <a:r>
              <a:rPr lang="pl-PL" dirty="0"/>
              <a:t> – 2016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And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…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pl-PL" dirty="0"/>
          </a:p>
          <a:p>
            <a:pPr marL="0" indent="0"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2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l-PL" sz="2400">
                <a:latin typeface="Calibri" panose="020F0502020204030204" pitchFamily="34" charset="0"/>
                <a:cs typeface="Calibri" panose="020F0502020204030204" pitchFamily="34" charset="0"/>
              </a:rPr>
              <a:t> to Docker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15</a:t>
            </a:fld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20" y="1955421"/>
            <a:ext cx="4096359" cy="3202608"/>
          </a:xfrm>
          <a:prstGeom prst="rect">
            <a:avLst/>
          </a:prstGeom>
        </p:spPr>
      </p:pic>
      <p:pic>
        <p:nvPicPr>
          <p:cNvPr id="1026" name="Picture 2" descr="/var/folders/hy/46ds_bp90410j3h5zsvgj23w0000gp/T/com.microsoft.Powerpoint/WebArchiveCopyPasteTempFiles/9k=">
            <a:extLst>
              <a:ext uri="{FF2B5EF4-FFF2-40B4-BE49-F238E27FC236}">
                <a16:creationId xmlns:a16="http://schemas.microsoft.com/office/drawing/2014/main" id="{9906967B-D6C3-364D-906F-056110AC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2" y="2194615"/>
            <a:ext cx="6019095" cy="246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4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Editions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16</a:t>
            </a:fld>
            <a:endParaRPr lang="pl-PL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03380E2D-755E-1342-8BD4-8C1D5A21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471544"/>
            <a:ext cx="10515600" cy="4351338"/>
          </a:xfrm>
        </p:spPr>
        <p:txBody>
          <a:bodyPr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" dirty="0"/>
              <a:t>Community Edition (CE) – free and open source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" dirty="0"/>
              <a:t>Enterprise Edition (EE) - Premium version of Community Edition (3 pricing tiers) - ​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" dirty="0"/>
              <a:t>Docker EE comes with additional features:​</a:t>
            </a:r>
          </a:p>
          <a:p>
            <a:pPr marL="971550" lvl="1" indent="-285750" fontAlgn="ctr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Certified Docker images​</a:t>
            </a:r>
          </a:p>
          <a:p>
            <a:pPr marL="971550" lvl="1" indent="-285750" fontAlgn="ctr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image and container management​</a:t>
            </a:r>
          </a:p>
          <a:p>
            <a:pPr marL="971550" lvl="1" indent="-285750" fontAlgn="ctr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from Docker Team​</a:t>
            </a:r>
          </a:p>
          <a:p>
            <a:pPr marL="971550" lvl="1" indent="-285750" fontAlgn="ctr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Datacenter​</a:t>
            </a:r>
          </a:p>
          <a:p>
            <a:pPr marL="971550" lvl="1" indent="-285750" fontAlgn="ctr"/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Security Scanning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9D3FA-4B63-6140-BBA8-B1EF7A78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18" y="2470082"/>
            <a:ext cx="5778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Docker on Linux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17</a:t>
            </a:fld>
            <a:endParaRPr lang="pl-PL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03380E2D-755E-1342-8BD4-8C1D5A21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471544"/>
            <a:ext cx="10515600" cy="4351338"/>
          </a:xfrm>
        </p:spPr>
        <p:txBody>
          <a:bodyPr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Docker was </a:t>
            </a:r>
            <a:r>
              <a:rPr lang="pl-PL" dirty="0" err="1"/>
              <a:t>using</a:t>
            </a:r>
            <a:r>
              <a:rPr lang="pl-PL" dirty="0"/>
              <a:t> LXC (Linux </a:t>
            </a:r>
            <a:r>
              <a:rPr lang="pl-PL" dirty="0" err="1"/>
              <a:t>Containers</a:t>
            </a:r>
            <a:r>
              <a:rPr lang="pl-PL" dirty="0"/>
              <a:t>)​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Docker </a:t>
            </a:r>
            <a:r>
              <a:rPr lang="en-US" dirty="0"/>
              <a:t>use the containerization features in the Linux kernel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/>
              <a:t>Docker </a:t>
            </a:r>
            <a:r>
              <a:rPr lang="pl-PL" dirty="0" err="1"/>
              <a:t>use</a:t>
            </a:r>
            <a:r>
              <a:rPr lang="pl-PL" dirty="0"/>
              <a:t> Linux </a:t>
            </a:r>
            <a:r>
              <a:rPr lang="pl-PL" dirty="0" err="1"/>
              <a:t>kernel</a:t>
            </a:r>
            <a:r>
              <a:rPr lang="pl-PL" dirty="0"/>
              <a:t> to setup </a:t>
            </a:r>
            <a:r>
              <a:rPr lang="pl-PL" dirty="0" err="1"/>
              <a:t>containers</a:t>
            </a:r>
            <a:r>
              <a:rPr lang="pl-PL" dirty="0"/>
              <a:t>​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Containers</a:t>
            </a:r>
            <a:r>
              <a:rPr lang="pl-PL" dirty="0"/>
              <a:t> run ON Linux, not Docker</a:t>
            </a:r>
            <a:r>
              <a:rPr lang="en-US" dirty="0"/>
              <a:t>​</a:t>
            </a:r>
            <a:endParaRPr lang="pl-PL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distribution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version 3.10 (</a:t>
            </a:r>
            <a:r>
              <a:rPr lang="pl-PL" dirty="0" err="1"/>
              <a:t>released</a:t>
            </a:r>
            <a:r>
              <a:rPr lang="pl-PL" dirty="0"/>
              <a:t> in 2013) ​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greater</a:t>
            </a:r>
            <a:r>
              <a:rPr lang="pl-PL" dirty="0"/>
              <a:t> of the Linux </a:t>
            </a:r>
            <a:r>
              <a:rPr lang="pl-PL" dirty="0" err="1"/>
              <a:t>kernel</a:t>
            </a:r>
            <a:r>
              <a:rPr lang="pl-PL" dirty="0"/>
              <a:t>​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dirty="0" err="1"/>
              <a:t>CentOS</a:t>
            </a:r>
            <a:r>
              <a:rPr lang="pl-PL" dirty="0"/>
              <a:t>, </a:t>
            </a:r>
            <a:r>
              <a:rPr lang="pl-PL" dirty="0" err="1"/>
              <a:t>Debian</a:t>
            </a:r>
            <a:r>
              <a:rPr lang="pl-PL" dirty="0"/>
              <a:t>, Fedora, </a:t>
            </a:r>
            <a:r>
              <a:rPr lang="pl-PL" dirty="0" err="1"/>
              <a:t>Ubuntu</a:t>
            </a:r>
            <a:r>
              <a:rPr lang="pl-PL" dirty="0"/>
              <a:t>, Red </a:t>
            </a:r>
            <a:r>
              <a:rPr lang="pl-PL" dirty="0" err="1"/>
              <a:t>Hat</a:t>
            </a:r>
            <a:r>
              <a:rPr lang="pl-PL" dirty="0"/>
              <a:t> and ….​​</a:t>
            </a:r>
          </a:p>
        </p:txBody>
      </p:sp>
    </p:spTree>
    <p:extLst>
      <p:ext uri="{BB962C8B-B14F-4D97-AF65-F5344CB8AC3E}">
        <p14:creationId xmlns:p14="http://schemas.microsoft.com/office/powerpoint/2010/main" val="33264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Docker Desktop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18</a:t>
            </a:fld>
            <a:endParaRPr lang="pl-PL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03380E2D-755E-1342-8BD4-8C1D5A21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Application for </a:t>
            </a:r>
            <a:r>
              <a:rPr lang="pl-PL" dirty="0" err="1"/>
              <a:t>MacOS</a:t>
            </a:r>
            <a:r>
              <a:rPr lang="pl-PL" dirty="0"/>
              <a:t> and Windows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Windows and Linux </a:t>
            </a:r>
            <a:r>
              <a:rPr lang="pl-PL" dirty="0" err="1"/>
              <a:t>containers</a:t>
            </a:r>
            <a:r>
              <a:rPr lang="pl-PL" dirty="0"/>
              <a:t> on Windows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Enterprise</a:t>
            </a:r>
            <a:r>
              <a:rPr lang="pl-PL" dirty="0"/>
              <a:t> and </a:t>
            </a:r>
            <a:r>
              <a:rPr lang="pl-PL" dirty="0" err="1"/>
              <a:t>Community</a:t>
            </a:r>
            <a:r>
              <a:rPr lang="pl-PL" dirty="0"/>
              <a:t> 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dirty="0"/>
              <a:t>Docker Toolbox</a:t>
            </a:r>
            <a:r>
              <a:rPr lang="pl-PL" dirty="0"/>
              <a:t> (</a:t>
            </a:r>
            <a:r>
              <a:rPr lang="en-US" dirty="0"/>
              <a:t>for older Mac and Windows</a:t>
            </a:r>
            <a:r>
              <a:rPr lang="pl-PL" dirty="0"/>
              <a:t>)</a:t>
            </a:r>
            <a:r>
              <a:rPr lang="en-US" dirty="0"/>
              <a:t>​</a:t>
            </a:r>
          </a:p>
        </p:txBody>
      </p:sp>
      <p:pic>
        <p:nvPicPr>
          <p:cNvPr id="6150" name="Picture 6" descr="/var/folders/hy/46ds_bp90410j3h5zsvgj23w0000gp/T/com.microsoft.Powerpoint/WebArchiveCopyPasteTempFiles/9k=">
            <a:extLst>
              <a:ext uri="{FF2B5EF4-FFF2-40B4-BE49-F238E27FC236}">
                <a16:creationId xmlns:a16="http://schemas.microsoft.com/office/drawing/2014/main" id="{0F4B1A6F-428D-7B44-899C-8B2B70F0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452" y="2578893"/>
            <a:ext cx="6257017" cy="33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Docker Desktop for Windows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19</a:t>
            </a:fld>
            <a:endParaRPr lang="pl-PL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03380E2D-755E-1342-8BD4-8C1D5A21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Available</a:t>
            </a:r>
            <a:r>
              <a:rPr lang="pl-PL" dirty="0"/>
              <a:t> for </a:t>
            </a:r>
            <a:r>
              <a:rPr lang="pl-PL" dirty="0" err="1"/>
              <a:t>free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Native Windows </a:t>
            </a:r>
            <a:r>
              <a:rPr lang="pl-PL" dirty="0" err="1"/>
              <a:t>application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Run </a:t>
            </a:r>
            <a:r>
              <a:rPr lang="en-US" dirty="0"/>
              <a:t>on Windows 10 and on Windows Server 2016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en-US" dirty="0" err="1"/>
              <a:t>equires</a:t>
            </a:r>
            <a:r>
              <a:rPr lang="en-US" dirty="0"/>
              <a:t> Windows 10</a:t>
            </a:r>
            <a:r>
              <a:rPr lang="pl-PL" dirty="0"/>
              <a:t> (x64)</a:t>
            </a:r>
            <a:r>
              <a:rPr lang="en-US" dirty="0"/>
              <a:t> Pro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Requires</a:t>
            </a:r>
            <a:r>
              <a:rPr lang="pl-PL" dirty="0"/>
              <a:t> Hyper-V</a:t>
            </a:r>
            <a:r>
              <a:rPr lang="en-US" dirty="0"/>
              <a:t>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3B0F0-F896-4A4E-9F00-814E6A05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3" y="2153998"/>
            <a:ext cx="2076174" cy="20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1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bout m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About me</a:t>
            </a:r>
          </a:p>
        </p:txBody>
      </p:sp>
      <p:sp>
        <p:nvSpPr>
          <p:cNvPr id="46" name="Łukasz Dorosz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700" dirty="0"/>
              <a:t>Przemek Malak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sz="2000" dirty="0">
                <a:latin typeface="+mj-lt"/>
              </a:rPr>
              <a:t>AWS Architect Development at </a:t>
            </a:r>
            <a:r>
              <a:rPr lang="en-US" sz="2000" dirty="0" err="1">
                <a:latin typeface="+mj-lt"/>
              </a:rPr>
              <a:t>Chmurowisko</a:t>
            </a:r>
            <a:r>
              <a:rPr lang="en-US" sz="2000" dirty="0">
                <a:latin typeface="+mj-lt"/>
              </a:rPr>
              <a:t> Sp. z </a:t>
            </a:r>
            <a:r>
              <a:rPr lang="en-US" sz="2000" dirty="0" err="1">
                <a:latin typeface="+mj-lt"/>
              </a:rPr>
              <a:t>o.o</a:t>
            </a:r>
            <a:r>
              <a:rPr lang="en-US" sz="2000" dirty="0">
                <a:latin typeface="+mj-lt"/>
              </a:rPr>
              <a:t>.</a:t>
            </a:r>
          </a:p>
          <a:p>
            <a:pPr marL="285750" indent="-285750"/>
            <a:r>
              <a:rPr lang="en-US" sz="2000" dirty="0">
                <a:latin typeface="+mj-lt"/>
              </a:rPr>
              <a:t>19+ years in IT industry</a:t>
            </a:r>
          </a:p>
          <a:p>
            <a:pPr marL="285750" indent="-285750"/>
            <a:r>
              <a:rPr lang="en-US" sz="2000" dirty="0">
                <a:latin typeface="+mj-lt"/>
              </a:rPr>
              <a:t>Consultant, Architect and “Developer” for Amazon Web Services</a:t>
            </a:r>
          </a:p>
          <a:p>
            <a:pPr marL="285750" indent="-285750"/>
            <a:r>
              <a:rPr lang="en-US" sz="2000" dirty="0">
                <a:latin typeface="+mj-lt"/>
              </a:rPr>
              <a:t>Serverless enthusiast</a:t>
            </a:r>
          </a:p>
          <a:p>
            <a:pPr marL="285750" indent="-285750"/>
            <a:r>
              <a:rPr lang="en-US" sz="2000" dirty="0">
                <a:latin typeface="+mj-lt"/>
              </a:rPr>
              <a:t>Co-organizer AWS User Group PL (~3000 members)</a:t>
            </a:r>
          </a:p>
          <a:p>
            <a:endParaRPr lang="en-US" dirty="0">
              <a:latin typeface="+mj-lt"/>
            </a:endParaRPr>
          </a:p>
          <a:p>
            <a:pPr algn="ctr"/>
            <a:r>
              <a:rPr lang="en-US" sz="2000" dirty="0" err="1">
                <a:latin typeface="+mj-lt"/>
              </a:rPr>
              <a:t>devdiaries.pl</a:t>
            </a:r>
            <a:endParaRPr lang="en-US" sz="2000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84FFB-E151-BD4D-99CB-4A56712A5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Chmurowisko Sp. z o.o.</a:t>
            </a:r>
            <a:endParaRPr lang="pl-PL" dirty="0"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pPr/>
              <a:t>2</a:t>
            </a:fld>
            <a:endParaRPr lang="pl-PL"/>
          </a:p>
        </p:txBody>
      </p:sp>
      <p:pic>
        <p:nvPicPr>
          <p:cNvPr id="48" name="Telerik.Web.UI.WebResource.axd-2.png" descr="Telerik.Web.UI.WebResource.ax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473" y="5241524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Telerik.Web.UI.WebResource.axd-3.png" descr="Telerik.Web.UI.WebResource.axd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704" y="5241524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Telerik.Web.UI.WebResource.axd-4.png" descr="Telerik.Web.UI.WebResource.axd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936" y="5241524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ACEE1C-DBA3-4442-AC13-5400A0C3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366" y="5241523"/>
            <a:ext cx="762001" cy="782974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081A593-91AD-EA41-B01E-1C1057B93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29" y="5241523"/>
            <a:ext cx="694751" cy="7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6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Docker Desktop for Mac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20</a:t>
            </a:fld>
            <a:endParaRPr lang="pl-PL"/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03380E2D-755E-1342-8BD4-8C1D5A21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Available</a:t>
            </a:r>
            <a:r>
              <a:rPr lang="pl-PL" dirty="0"/>
              <a:t> for </a:t>
            </a:r>
            <a:r>
              <a:rPr lang="pl-PL" dirty="0" err="1"/>
              <a:t>free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Native </a:t>
            </a:r>
            <a:r>
              <a:rPr lang="pl-PL" dirty="0" err="1"/>
              <a:t>MacOS</a:t>
            </a:r>
            <a:r>
              <a:rPr lang="pl-PL" dirty="0"/>
              <a:t> </a:t>
            </a:r>
            <a:r>
              <a:rPr lang="pl-PL" dirty="0" err="1"/>
              <a:t>application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Based</a:t>
            </a:r>
            <a:r>
              <a:rPr lang="pl-PL" dirty="0"/>
              <a:t> on </a:t>
            </a:r>
            <a:r>
              <a:rPr lang="pl-PL" b="1" dirty="0" err="1"/>
              <a:t>xhyve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Only</a:t>
            </a:r>
            <a:r>
              <a:rPr lang="pl-PL" dirty="0"/>
              <a:t> Linux </a:t>
            </a:r>
            <a:r>
              <a:rPr lang="pl-PL" dirty="0" err="1"/>
              <a:t>containers</a:t>
            </a:r>
            <a:r>
              <a:rPr lang="pl-PL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Minimum OS version: </a:t>
            </a:r>
            <a:r>
              <a:rPr lang="pl-PL" dirty="0" err="1"/>
              <a:t>MacOS</a:t>
            </a:r>
            <a:r>
              <a:rPr lang="pl-PL" dirty="0"/>
              <a:t> Sierra 10.12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Mac 2010 model </a:t>
            </a:r>
            <a:r>
              <a:rPr lang="pl-PL" dirty="0" err="1"/>
              <a:t>or</a:t>
            </a:r>
            <a:r>
              <a:rPr lang="pl-PL" dirty="0"/>
              <a:t> </a:t>
            </a:r>
            <a:r>
              <a:rPr lang="pl-PL" dirty="0" err="1"/>
              <a:t>newer</a:t>
            </a:r>
            <a:r>
              <a:rPr lang="pl-PL" dirty="0"/>
              <a:t>​</a:t>
            </a:r>
          </a:p>
        </p:txBody>
      </p:sp>
      <p:pic>
        <p:nvPicPr>
          <p:cNvPr id="8194" name="Picture 2" descr="/var/folders/hy/46ds_bp90410j3h5zsvgj23w0000gp/T/com.microsoft.Powerpoint/WebArchiveCopyPasteTempFiles/A2XH8QJ+RgbDAAAAAElFTkSuQmCC">
            <a:extLst>
              <a:ext uri="{FF2B5EF4-FFF2-40B4-BE49-F238E27FC236}">
                <a16:creationId xmlns:a16="http://schemas.microsoft.com/office/drawing/2014/main" id="{6CA4E5B3-CD02-844B-A5A6-9D4E922F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673" y="1796188"/>
            <a:ext cx="2836705" cy="283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vs Virtual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Machines</a:t>
            </a:r>
            <a:endParaRPr lang="pl-PL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21</a:t>
            </a:fld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228A9-B939-774E-9932-3D164BD2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3" y="1490662"/>
            <a:ext cx="6097378" cy="486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4E26E-7C54-FA49-ABA1-3D7064277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89" y="1490662"/>
            <a:ext cx="6097378" cy="48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4111E2D-92D3-E04D-8CC7-BF1EB55C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57DB45-6FF7-7140-93C0-9C4D2CA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22</a:t>
            </a:fld>
            <a:endParaRPr lang="pl-PL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6C1FF7EB-9E13-4746-8579-4BBE6985D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25333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pl-PL" sz="1800" b="1" dirty="0">
                <a:latin typeface="Calibri" panose="020F0502020204030204" pitchFamily="34" charset="0"/>
                <a:cs typeface="Calibri" panose="020F0502020204030204" pitchFamily="34" charset="0"/>
              </a:rPr>
              <a:t> Docker and </a:t>
            </a:r>
            <a:r>
              <a:rPr lang="pl-PL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1800" b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 err="1"/>
              <a:t>Flexible</a:t>
            </a:r>
            <a:r>
              <a:rPr lang="pl-PL" sz="1800" dirty="0"/>
              <a:t>: </a:t>
            </a:r>
            <a:r>
              <a:rPr lang="pl-PL" sz="1800" dirty="0" err="1"/>
              <a:t>Even</a:t>
            </a:r>
            <a:r>
              <a:rPr lang="pl-PL" sz="1800" dirty="0"/>
              <a:t> the most </a:t>
            </a:r>
            <a:r>
              <a:rPr lang="pl-PL" sz="1800" dirty="0" err="1"/>
              <a:t>complex</a:t>
            </a:r>
            <a:r>
              <a:rPr lang="pl-PL" sz="1800" dirty="0"/>
              <a:t> </a:t>
            </a:r>
            <a:r>
              <a:rPr lang="pl-PL" sz="1800" dirty="0" err="1"/>
              <a:t>applications</a:t>
            </a:r>
            <a:r>
              <a:rPr lang="pl-PL" sz="1800" dirty="0"/>
              <a:t> </a:t>
            </a:r>
            <a:r>
              <a:rPr lang="pl-PL" sz="1800" dirty="0" err="1"/>
              <a:t>can</a:t>
            </a:r>
            <a:r>
              <a:rPr lang="pl-PL" sz="1800" dirty="0"/>
              <a:t> be </a:t>
            </a:r>
            <a:r>
              <a:rPr lang="pl-PL" sz="1800" dirty="0" err="1"/>
              <a:t>containerized</a:t>
            </a:r>
            <a:r>
              <a:rPr lang="pl-PL" sz="1800" dirty="0"/>
              <a:t>.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 err="1"/>
              <a:t>Lightweight</a:t>
            </a:r>
            <a:r>
              <a:rPr lang="pl-PL" sz="1800" dirty="0"/>
              <a:t>: </a:t>
            </a:r>
            <a:r>
              <a:rPr lang="pl-PL" sz="1800" dirty="0" err="1"/>
              <a:t>Containers</a:t>
            </a:r>
            <a:r>
              <a:rPr lang="pl-PL" sz="1800" dirty="0"/>
              <a:t> </a:t>
            </a:r>
            <a:r>
              <a:rPr lang="pl-PL" sz="1800" dirty="0" err="1"/>
              <a:t>leverage</a:t>
            </a:r>
            <a:r>
              <a:rPr lang="pl-PL" sz="1800" dirty="0"/>
              <a:t> and </a:t>
            </a:r>
            <a:r>
              <a:rPr lang="pl-PL" sz="1800" dirty="0" err="1"/>
              <a:t>share</a:t>
            </a:r>
            <a:r>
              <a:rPr lang="pl-PL" sz="1800" dirty="0"/>
              <a:t> the host </a:t>
            </a:r>
            <a:r>
              <a:rPr lang="pl-PL" sz="1800" dirty="0" err="1"/>
              <a:t>kernel</a:t>
            </a:r>
            <a:r>
              <a:rPr lang="pl-PL" sz="1800" dirty="0"/>
              <a:t>.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 err="1"/>
              <a:t>Interchangeable</a:t>
            </a:r>
            <a:r>
              <a:rPr lang="pl-PL" sz="1800" dirty="0"/>
              <a:t>: </a:t>
            </a:r>
            <a:r>
              <a:rPr lang="pl-PL" sz="1800" dirty="0" err="1"/>
              <a:t>You</a:t>
            </a:r>
            <a:r>
              <a:rPr lang="pl-PL" sz="1800" dirty="0"/>
              <a:t> </a:t>
            </a:r>
            <a:r>
              <a:rPr lang="pl-PL" sz="1800" dirty="0" err="1"/>
              <a:t>can</a:t>
            </a:r>
            <a:r>
              <a:rPr lang="pl-PL" sz="1800" dirty="0"/>
              <a:t> </a:t>
            </a:r>
            <a:r>
              <a:rPr lang="pl-PL" sz="1800" dirty="0" err="1"/>
              <a:t>deploy</a:t>
            </a:r>
            <a:r>
              <a:rPr lang="pl-PL" sz="1800" dirty="0"/>
              <a:t> </a:t>
            </a:r>
            <a:r>
              <a:rPr lang="pl-PL" sz="1800" dirty="0" err="1"/>
              <a:t>updates</a:t>
            </a:r>
            <a:r>
              <a:rPr lang="pl-PL" sz="1800" dirty="0"/>
              <a:t> and </a:t>
            </a:r>
            <a:r>
              <a:rPr lang="pl-PL" sz="1800" dirty="0" err="1"/>
              <a:t>upgrades</a:t>
            </a:r>
            <a:r>
              <a:rPr lang="pl-PL" sz="1800" dirty="0"/>
              <a:t> on-the-</a:t>
            </a:r>
            <a:r>
              <a:rPr lang="pl-PL" sz="1800" dirty="0" err="1"/>
              <a:t>fly</a:t>
            </a:r>
            <a:r>
              <a:rPr lang="pl-PL" sz="1800" dirty="0"/>
              <a:t>.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 err="1"/>
              <a:t>Portable</a:t>
            </a:r>
            <a:r>
              <a:rPr lang="pl-PL" sz="1800" dirty="0"/>
              <a:t>: </a:t>
            </a:r>
            <a:r>
              <a:rPr lang="pl-PL" sz="1800" dirty="0" err="1"/>
              <a:t>You</a:t>
            </a:r>
            <a:r>
              <a:rPr lang="pl-PL" sz="1800" dirty="0"/>
              <a:t> </a:t>
            </a:r>
            <a:r>
              <a:rPr lang="pl-PL" sz="1800" dirty="0" err="1"/>
              <a:t>can</a:t>
            </a:r>
            <a:r>
              <a:rPr lang="pl-PL" sz="1800" dirty="0"/>
              <a:t> </a:t>
            </a:r>
            <a:r>
              <a:rPr lang="pl-PL" sz="1800" dirty="0" err="1"/>
              <a:t>build</a:t>
            </a:r>
            <a:r>
              <a:rPr lang="pl-PL" sz="1800" dirty="0"/>
              <a:t> </a:t>
            </a:r>
            <a:r>
              <a:rPr lang="pl-PL" sz="1800" dirty="0" err="1"/>
              <a:t>locally</a:t>
            </a:r>
            <a:r>
              <a:rPr lang="pl-PL" sz="1800" dirty="0"/>
              <a:t>, </a:t>
            </a:r>
            <a:r>
              <a:rPr lang="pl-PL" sz="1800" dirty="0" err="1"/>
              <a:t>deploy</a:t>
            </a:r>
            <a:r>
              <a:rPr lang="pl-PL" sz="1800" dirty="0"/>
              <a:t> to the </a:t>
            </a:r>
            <a:r>
              <a:rPr lang="pl-PL" sz="1800" dirty="0" err="1"/>
              <a:t>cloud</a:t>
            </a:r>
            <a:r>
              <a:rPr lang="pl-PL" sz="1800" dirty="0"/>
              <a:t>, and run </a:t>
            </a:r>
            <a:r>
              <a:rPr lang="pl-PL" sz="1800" dirty="0" err="1"/>
              <a:t>anywhere</a:t>
            </a:r>
            <a:r>
              <a:rPr lang="pl-PL" sz="1800" dirty="0"/>
              <a:t>.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/>
              <a:t>Scalable: </a:t>
            </a:r>
            <a:r>
              <a:rPr lang="pl-PL" sz="1800" dirty="0" err="1"/>
              <a:t>You</a:t>
            </a:r>
            <a:r>
              <a:rPr lang="pl-PL" sz="1800" dirty="0"/>
              <a:t> </a:t>
            </a:r>
            <a:r>
              <a:rPr lang="pl-PL" sz="1800" dirty="0" err="1"/>
              <a:t>can</a:t>
            </a:r>
            <a:r>
              <a:rPr lang="pl-PL" sz="1800" dirty="0"/>
              <a:t> </a:t>
            </a:r>
            <a:r>
              <a:rPr lang="pl-PL" sz="1800" dirty="0" err="1"/>
              <a:t>increase</a:t>
            </a:r>
            <a:r>
              <a:rPr lang="pl-PL" sz="1800" dirty="0"/>
              <a:t> and </a:t>
            </a:r>
            <a:r>
              <a:rPr lang="pl-PL" sz="1800" dirty="0" err="1"/>
              <a:t>automatically</a:t>
            </a:r>
            <a:r>
              <a:rPr lang="pl-PL" sz="1800" dirty="0"/>
              <a:t> </a:t>
            </a:r>
            <a:r>
              <a:rPr lang="pl-PL" sz="1800" dirty="0" err="1"/>
              <a:t>distribute</a:t>
            </a:r>
            <a:r>
              <a:rPr lang="pl-PL" sz="1800" dirty="0"/>
              <a:t> </a:t>
            </a:r>
            <a:r>
              <a:rPr lang="pl-PL" sz="1800" dirty="0" err="1"/>
              <a:t>container</a:t>
            </a:r>
            <a:r>
              <a:rPr lang="pl-PL" sz="1800" dirty="0"/>
              <a:t> </a:t>
            </a:r>
            <a:r>
              <a:rPr lang="pl-PL" sz="1800" dirty="0" err="1"/>
              <a:t>replicas</a:t>
            </a:r>
            <a:r>
              <a:rPr lang="pl-PL" sz="1800" dirty="0"/>
              <a:t>.</a:t>
            </a:r>
          </a:p>
          <a:p>
            <a:pPr fontAlgn="ctr">
              <a:buFont typeface="Wingdings" pitchFamily="2" charset="2"/>
              <a:buChar char="§"/>
            </a:pPr>
            <a:r>
              <a:rPr lang="pl-PL" sz="1800" dirty="0" err="1"/>
              <a:t>Stackable</a:t>
            </a:r>
            <a:r>
              <a:rPr lang="pl-PL" sz="1800" dirty="0"/>
              <a:t>: </a:t>
            </a:r>
            <a:r>
              <a:rPr lang="pl-PL" sz="1800" dirty="0" err="1"/>
              <a:t>You</a:t>
            </a:r>
            <a:r>
              <a:rPr lang="pl-PL" sz="1800" dirty="0"/>
              <a:t> </a:t>
            </a:r>
            <a:r>
              <a:rPr lang="pl-PL" sz="1800" dirty="0" err="1"/>
              <a:t>can</a:t>
            </a:r>
            <a:r>
              <a:rPr lang="pl-PL" sz="1800" dirty="0"/>
              <a:t> </a:t>
            </a:r>
            <a:r>
              <a:rPr lang="pl-PL" sz="1800" dirty="0" err="1"/>
              <a:t>stack</a:t>
            </a:r>
            <a:r>
              <a:rPr lang="pl-PL" sz="1800" dirty="0"/>
              <a:t> services </a:t>
            </a:r>
            <a:r>
              <a:rPr lang="pl-PL" sz="1800" dirty="0" err="1"/>
              <a:t>vertically</a:t>
            </a:r>
            <a:r>
              <a:rPr lang="pl-PL" sz="1800" dirty="0"/>
              <a:t> and on-the-</a:t>
            </a:r>
            <a:r>
              <a:rPr lang="pl-PL" sz="1800" dirty="0" err="1"/>
              <a:t>fly</a:t>
            </a:r>
            <a:r>
              <a:rPr lang="pl-PL" sz="1800" dirty="0"/>
              <a:t>.</a:t>
            </a:r>
          </a:p>
          <a:p>
            <a:endParaRPr lang="pl-PL" sz="1800" dirty="0"/>
          </a:p>
          <a:p>
            <a:pPr marL="0" indent="0">
              <a:buNone/>
            </a:pPr>
            <a:endParaRPr 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6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ocker components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094076" cy="7910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Docker components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98A87-0949-FB42-8C7F-F25A6680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2" y="6268005"/>
            <a:ext cx="411366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r>
              <a:rPr lang="pl-PL"/>
              <a:t>Chmurowisko Sp. z o.o.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560676" y="6268005"/>
            <a:ext cx="2743200" cy="3651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fld id="{86CB4B4D-7CA3-9044-876B-883B54F8677D}" type="slidenum">
              <a:rPr/>
              <a:pPr>
                <a:spcAft>
                  <a:spcPts val="300"/>
                </a:spcAft>
              </a:pPr>
              <a:t>23</a:t>
            </a:fld>
            <a:endParaRPr/>
          </a:p>
        </p:txBody>
      </p:sp>
      <p:graphicFrame>
        <p:nvGraphicFramePr>
          <p:cNvPr id="290" name="Docker images…">
            <a:extLst>
              <a:ext uri="{FF2B5EF4-FFF2-40B4-BE49-F238E27FC236}">
                <a16:creationId xmlns:a16="http://schemas.microsoft.com/office/drawing/2014/main" id="{BC55A349-B06E-4B6C-AB04-24A83BD8EA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47000"/>
          <a:ext cx="10515600" cy="48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33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image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91" y="136696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/>
              <a:t>Docker </a:t>
            </a:r>
            <a:r>
              <a:rPr lang="pl-PL" err="1"/>
              <a:t>containers</a:t>
            </a:r>
            <a:r>
              <a:rPr lang="pl-PL"/>
              <a:t> </a:t>
            </a:r>
            <a:r>
              <a:rPr lang="pl-PL" err="1"/>
              <a:t>are</a:t>
            </a:r>
            <a:r>
              <a:rPr lang="pl-PL"/>
              <a:t> </a:t>
            </a:r>
            <a:r>
              <a:rPr lang="pl-PL" err="1"/>
              <a:t>based</a:t>
            </a:r>
            <a:r>
              <a:rPr lang="pl-PL"/>
              <a:t> on Docker </a:t>
            </a:r>
            <a:r>
              <a:rPr lang="pl-PL" err="1"/>
              <a:t>images</a:t>
            </a:r>
            <a:r>
              <a:rPr lang="pl-PL"/>
              <a:t>. 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/>
              <a:t>A Docker image </a:t>
            </a:r>
            <a:r>
              <a:rPr lang="pl-PL" err="1"/>
              <a:t>is</a:t>
            </a:r>
            <a:r>
              <a:rPr lang="pl-PL"/>
              <a:t> a </a:t>
            </a:r>
            <a:r>
              <a:rPr lang="pl-PL" err="1"/>
              <a:t>binary</a:t>
            </a:r>
            <a:r>
              <a:rPr lang="pl-PL"/>
              <a:t> </a:t>
            </a:r>
            <a:r>
              <a:rPr lang="pl-PL" err="1"/>
              <a:t>that</a:t>
            </a:r>
            <a:r>
              <a:rPr lang="pl-PL"/>
              <a:t> </a:t>
            </a:r>
            <a:r>
              <a:rPr lang="pl-PL" err="1"/>
              <a:t>includes</a:t>
            </a:r>
            <a:r>
              <a:rPr lang="pl-PL"/>
              <a:t> </a:t>
            </a:r>
            <a:r>
              <a:rPr lang="pl-PL" err="1"/>
              <a:t>all</a:t>
            </a:r>
            <a:r>
              <a:rPr lang="pl-PL"/>
              <a:t> of the </a:t>
            </a:r>
            <a:r>
              <a:rPr lang="pl-PL" err="1"/>
              <a:t>requirements</a:t>
            </a:r>
            <a:r>
              <a:rPr lang="pl-PL"/>
              <a:t> for </a:t>
            </a:r>
            <a:r>
              <a:rPr lang="pl-PL" err="1"/>
              <a:t>running</a:t>
            </a:r>
            <a:r>
              <a:rPr lang="pl-PL"/>
              <a:t> a single Docker </a:t>
            </a:r>
            <a:r>
              <a:rPr lang="pl-PL" err="1"/>
              <a:t>container</a:t>
            </a:r>
            <a:r>
              <a:rPr lang="pl-PL"/>
              <a:t>, as </a:t>
            </a:r>
            <a:r>
              <a:rPr lang="pl-PL" err="1"/>
              <a:t>well</a:t>
            </a:r>
            <a:r>
              <a:rPr lang="pl-PL"/>
              <a:t> as </a:t>
            </a:r>
            <a:r>
              <a:rPr lang="pl-PL" err="1"/>
              <a:t>metadata</a:t>
            </a:r>
            <a:r>
              <a:rPr lang="pl-PL"/>
              <a:t> </a:t>
            </a:r>
            <a:r>
              <a:rPr lang="pl-PL" err="1"/>
              <a:t>describing</a:t>
            </a:r>
            <a:r>
              <a:rPr lang="pl-PL"/>
              <a:t> </a:t>
            </a:r>
            <a:r>
              <a:rPr lang="pl-PL" err="1"/>
              <a:t>its</a:t>
            </a:r>
            <a:r>
              <a:rPr lang="pl-PL"/>
              <a:t> </a:t>
            </a:r>
            <a:r>
              <a:rPr lang="pl-PL" err="1"/>
              <a:t>needs</a:t>
            </a:r>
            <a:r>
              <a:rPr lang="pl-PL"/>
              <a:t> and </a:t>
            </a:r>
            <a:r>
              <a:rPr lang="pl-PL" err="1"/>
              <a:t>capabilities</a:t>
            </a:r>
            <a:r>
              <a:rPr lang="pl-PL"/>
              <a:t>. 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/>
              <a:t>Docker </a:t>
            </a:r>
            <a:r>
              <a:rPr lang="pl-PL" err="1"/>
              <a:t>containers</a:t>
            </a:r>
            <a:r>
              <a:rPr lang="pl-PL"/>
              <a:t> </a:t>
            </a:r>
            <a:r>
              <a:rPr lang="pl-PL" err="1"/>
              <a:t>only</a:t>
            </a:r>
            <a:r>
              <a:rPr lang="pl-PL"/>
              <a:t> </a:t>
            </a:r>
            <a:r>
              <a:rPr lang="pl-PL" err="1"/>
              <a:t>have</a:t>
            </a:r>
            <a:r>
              <a:rPr lang="pl-PL"/>
              <a:t> </a:t>
            </a:r>
            <a:r>
              <a:rPr lang="pl-PL" err="1"/>
              <a:t>access</a:t>
            </a:r>
            <a:r>
              <a:rPr lang="pl-PL"/>
              <a:t> to </a:t>
            </a:r>
            <a:r>
              <a:rPr lang="pl-PL" err="1"/>
              <a:t>resources</a:t>
            </a:r>
            <a:r>
              <a:rPr lang="pl-PL"/>
              <a:t> </a:t>
            </a:r>
            <a:r>
              <a:rPr lang="pl-PL" err="1"/>
              <a:t>defined</a:t>
            </a:r>
            <a:r>
              <a:rPr lang="pl-PL"/>
              <a:t> in the image, </a:t>
            </a:r>
            <a:r>
              <a:rPr lang="pl-PL" err="1"/>
              <a:t>unless</a:t>
            </a:r>
            <a:r>
              <a:rPr lang="pl-PL"/>
              <a:t> </a:t>
            </a:r>
            <a:r>
              <a:rPr lang="pl-PL" err="1"/>
              <a:t>you</a:t>
            </a:r>
            <a:r>
              <a:rPr lang="pl-PL"/>
              <a:t> </a:t>
            </a:r>
            <a:r>
              <a:rPr lang="pl-PL" err="1"/>
              <a:t>give</a:t>
            </a:r>
            <a:r>
              <a:rPr lang="pl-PL"/>
              <a:t> the </a:t>
            </a:r>
            <a:r>
              <a:rPr lang="pl-PL" err="1"/>
              <a:t>container</a:t>
            </a:r>
            <a:r>
              <a:rPr lang="pl-PL"/>
              <a:t> </a:t>
            </a:r>
            <a:r>
              <a:rPr lang="pl-PL" err="1"/>
              <a:t>additional</a:t>
            </a:r>
            <a:r>
              <a:rPr lang="pl-PL"/>
              <a:t> </a:t>
            </a:r>
            <a:r>
              <a:rPr lang="pl-PL" err="1"/>
              <a:t>access</a:t>
            </a:r>
            <a:r>
              <a:rPr lang="pl-PL"/>
              <a:t> </a:t>
            </a:r>
            <a:r>
              <a:rPr lang="pl-PL" err="1"/>
              <a:t>when</a:t>
            </a:r>
            <a:r>
              <a:rPr lang="pl-PL"/>
              <a:t> </a:t>
            </a:r>
            <a:r>
              <a:rPr lang="pl-PL" err="1"/>
              <a:t>creating</a:t>
            </a:r>
            <a:r>
              <a:rPr lang="pl-PL"/>
              <a:t> </a:t>
            </a:r>
            <a:r>
              <a:rPr lang="pl-PL" err="1"/>
              <a:t>it</a:t>
            </a:r>
            <a:r>
              <a:rPr lang="pl-PL"/>
              <a:t>. 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/>
              <a:t>Docker images are defined using </a:t>
            </a:r>
            <a:r>
              <a:rPr lang="en-US" err="1"/>
              <a:t>Dockerfiles</a:t>
            </a:r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029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CLI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221191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Command</a:t>
            </a:r>
            <a:r>
              <a:rPr lang="pl-PL"/>
              <a:t> </a:t>
            </a:r>
            <a:r>
              <a:rPr lang="pl-PL" err="1"/>
              <a:t>line</a:t>
            </a:r>
            <a:r>
              <a:rPr lang="pl-PL"/>
              <a:t> </a:t>
            </a:r>
            <a:r>
              <a:rPr lang="pl-PL" err="1"/>
              <a:t>interface</a:t>
            </a:r>
            <a:r>
              <a:rPr lang="pl-PL"/>
              <a:t> for Docker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/>
              <a:t>C</a:t>
            </a:r>
            <a:r>
              <a:rPr lang="en-US" err="1"/>
              <a:t>lient</a:t>
            </a:r>
            <a:r>
              <a:rPr lang="en-US"/>
              <a:t> for running Docker Engine to create images and containers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Installed</a:t>
            </a:r>
            <a:r>
              <a:rPr lang="pl-PL"/>
              <a:t> with Docker Engine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u="sng">
                <a:hlinkClick r:id="rId3"/>
              </a:rPr>
              <a:t>https://github.com/docker/cli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507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91" y="136696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Describe</a:t>
            </a:r>
            <a:r>
              <a:rPr lang="pl-PL"/>
              <a:t> the </a:t>
            </a:r>
            <a:r>
              <a:rPr lang="pl-PL" err="1"/>
              <a:t>way</a:t>
            </a:r>
            <a:r>
              <a:rPr lang="pl-PL"/>
              <a:t> to </a:t>
            </a:r>
            <a:r>
              <a:rPr lang="pl-PL" err="1"/>
              <a:t>build</a:t>
            </a:r>
            <a:r>
              <a:rPr lang="pl-PL"/>
              <a:t> </a:t>
            </a:r>
            <a:r>
              <a:rPr lang="pl-PL" err="1"/>
              <a:t>your</a:t>
            </a:r>
            <a:r>
              <a:rPr lang="pl-PL"/>
              <a:t> </a:t>
            </a:r>
            <a:r>
              <a:rPr lang="pl-PL" err="1"/>
              <a:t>container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Imperative</a:t>
            </a:r>
            <a:r>
              <a:rPr lang="pl-PL"/>
              <a:t> 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Instruction</a:t>
            </a:r>
            <a:r>
              <a:rPr lang="pl-PL"/>
              <a:t> </a:t>
            </a:r>
            <a:r>
              <a:rPr lang="pl-PL" err="1"/>
              <a:t>how</a:t>
            </a:r>
            <a:r>
              <a:rPr lang="pl-PL"/>
              <a:t> to </a:t>
            </a:r>
            <a:r>
              <a:rPr lang="pl-PL" err="1"/>
              <a:t>create</a:t>
            </a:r>
            <a:r>
              <a:rPr lang="pl-PL"/>
              <a:t> </a:t>
            </a:r>
            <a:r>
              <a:rPr lang="pl-PL" err="1"/>
              <a:t>your</a:t>
            </a:r>
            <a:r>
              <a:rPr lang="pl-PL"/>
              <a:t> Image/</a:t>
            </a:r>
            <a:r>
              <a:rPr lang="pl-PL" err="1"/>
              <a:t>Container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Plain</a:t>
            </a:r>
            <a:r>
              <a:rPr lang="pl-PL"/>
              <a:t> </a:t>
            </a:r>
            <a:r>
              <a:rPr lang="pl-PL" err="1"/>
              <a:t>Text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39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ACEA2C-8FC6-524B-A8A2-0C35517EB6AB}"/>
              </a:ext>
            </a:extLst>
          </p:cNvPr>
          <p:cNvSpPr/>
          <p:nvPr/>
        </p:nvSpPr>
        <p:spPr>
          <a:xfrm>
            <a:off x="689113" y="1285461"/>
            <a:ext cx="6639339" cy="274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27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F544E-04E1-0645-B3D9-6FA41FBF222A}"/>
              </a:ext>
            </a:extLst>
          </p:cNvPr>
          <p:cNvSpPr/>
          <p:nvPr/>
        </p:nvSpPr>
        <p:spPr>
          <a:xfrm>
            <a:off x="760653" y="1423772"/>
            <a:ext cx="67930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FROM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 ubuntu:14.04</a:t>
            </a:r>
            <a:r>
              <a:rPr lang="en-US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pl-PL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RUN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 echo 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"Hello </a:t>
            </a:r>
            <a:r>
              <a:rPr lang="pl-PL" err="1">
                <a:solidFill>
                  <a:srgbClr val="C27E65"/>
                </a:solidFill>
                <a:latin typeface="Menlo-Regular" panose="020B0609030804020204" pitchFamily="49" charset="0"/>
              </a:rPr>
              <a:t>world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 &gt; /test/</a:t>
            </a:r>
            <a:r>
              <a:rPr lang="pl-PL" err="1">
                <a:solidFill>
                  <a:srgbClr val="CACACA"/>
                </a:solidFill>
                <a:latin typeface="Menlo-Regular" panose="020B0609030804020204" pitchFamily="49" charset="0"/>
              </a:rPr>
              <a:t>hello_world.txt</a:t>
            </a:r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pl-PL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pl-PL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CMD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 [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</a:t>
            </a:r>
            <a:r>
              <a:rPr lang="pl-PL" err="1">
                <a:solidFill>
                  <a:srgbClr val="C27E65"/>
                </a:solidFill>
                <a:latin typeface="Menlo-Regular" panose="020B0609030804020204" pitchFamily="49" charset="0"/>
              </a:rPr>
              <a:t>cat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, 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"/test/</a:t>
            </a:r>
            <a:r>
              <a:rPr lang="pl-PL" err="1">
                <a:solidFill>
                  <a:srgbClr val="C27E65"/>
                </a:solidFill>
                <a:latin typeface="Menlo-Regular" panose="020B0609030804020204" pitchFamily="49" charset="0"/>
              </a:rPr>
              <a:t>hello_world.txt</a:t>
            </a:r>
            <a:r>
              <a:rPr lang="pl-PL">
                <a:solidFill>
                  <a:srgbClr val="C27E65"/>
                </a:solidFill>
                <a:latin typeface="Menlo-Regular" panose="020B0609030804020204" pitchFamily="49" charset="0"/>
              </a:rPr>
              <a:t>"</a:t>
            </a:r>
            <a:r>
              <a:rPr lang="pl-PL">
                <a:solidFill>
                  <a:srgbClr val="CACACA"/>
                </a:solidFill>
                <a:latin typeface="Menlo-Regular" panose="020B0609030804020204" pitchFamily="49" charset="0"/>
              </a:rPr>
              <a:t>]</a:t>
            </a:r>
            <a:r>
              <a:rPr lang="en-US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endParaRPr lang="pl-PL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r>
              <a:rPr lang="pl-PL"/>
              <a:t> </a:t>
            </a:r>
            <a:endParaRPr lang="pl-PL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76775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commands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28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F95E86-9699-374B-ABCA-203A88F4DB6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9DAA2-9037-AF49-A22C-DD3290EDFBE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9CC76-0655-7A43-8228-A68D8177725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E5E44-58BF-9442-921E-0562CC9D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76" y="1994416"/>
            <a:ext cx="8001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14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multistage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29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F95E86-9699-374B-ABCA-203A88F4DB6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9DAA2-9037-AF49-A22C-DD3290EDFBE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9CC76-0655-7A43-8228-A68D81777251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979D68BF-733F-2B49-A121-77B42E8D3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91" y="136696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Multiple</a:t>
            </a:r>
            <a:r>
              <a:rPr lang="pl-PL"/>
              <a:t> „FROM”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Copy</a:t>
            </a:r>
            <a:r>
              <a:rPr lang="pl-PL"/>
              <a:t> </a:t>
            </a:r>
            <a:r>
              <a:rPr lang="pl-PL" err="1"/>
              <a:t>artifacts</a:t>
            </a:r>
            <a:r>
              <a:rPr lang="pl-PL"/>
              <a:t> from one </a:t>
            </a:r>
            <a:r>
              <a:rPr lang="pl-PL" err="1"/>
              <a:t>stage</a:t>
            </a:r>
            <a:r>
              <a:rPr lang="pl-PL"/>
              <a:t> to </a:t>
            </a:r>
            <a:r>
              <a:rPr lang="pl-PL" err="1"/>
              <a:t>another</a:t>
            </a:r>
            <a:r>
              <a:rPr lang="pl-PL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err="1"/>
              <a:t>Reduce</a:t>
            </a:r>
            <a:r>
              <a:rPr lang="pl-PL"/>
              <a:t> </a:t>
            </a:r>
            <a:r>
              <a:rPr lang="pl-PL" err="1"/>
              <a:t>size</a:t>
            </a:r>
            <a:r>
              <a:rPr lang="pl-PL"/>
              <a:t> of </a:t>
            </a:r>
            <a:r>
              <a:rPr lang="pl-PL" err="1"/>
              <a:t>your</a:t>
            </a:r>
            <a:r>
              <a:rPr lang="pl-PL"/>
              <a:t> </a:t>
            </a:r>
            <a:r>
              <a:rPr lang="pl-PL" err="1"/>
              <a:t>final</a:t>
            </a:r>
            <a:r>
              <a:rPr lang="pl-PL"/>
              <a:t> image </a:t>
            </a:r>
            <a:r>
              <a:rPr lang="en-US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ABDD2-CD4E-A645-8D17-3A3E2FC969F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2C916-86C0-D944-89E4-81093A6FD91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832BFF70-A47C-474A-8473-EB7C3F70CBDC}"/>
              </a:ext>
            </a:extLst>
          </p:cNvPr>
          <p:cNvSpPr/>
          <p:nvPr/>
        </p:nvSpPr>
        <p:spPr>
          <a:xfrm>
            <a:off x="6366932" y="1676399"/>
            <a:ext cx="4842934" cy="435186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90E1C238-226B-4C47-A931-B0789629EFFF}"/>
              </a:ext>
            </a:extLst>
          </p:cNvPr>
          <p:cNvSpPr txBox="1">
            <a:spLocks/>
          </p:cNvSpPr>
          <p:nvPr/>
        </p:nvSpPr>
        <p:spPr>
          <a:xfrm>
            <a:off x="6532034" y="1951566"/>
            <a:ext cx="4677832" cy="385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FROM </a:t>
            </a:r>
            <a:r>
              <a:rPr lang="pl-PL" sz="140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ubuntu:14.04 as </a:t>
            </a:r>
            <a:r>
              <a:rPr lang="pl-PL" sz="1400" err="1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Build-Stage</a:t>
            </a:r>
            <a:endParaRPr lang="pl-PL" sz="1400">
              <a:solidFill>
                <a:schemeClr val="accent1">
                  <a:lumMod val="50000"/>
                </a:schemeClr>
              </a:solidFill>
              <a:latin typeface="Menlo-Regular" panose="020B0609030804020204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RUN [”</a:t>
            </a:r>
            <a:r>
              <a:rPr lang="pl-PL" sz="1400" err="1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build</a:t>
            </a: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”, ”</a:t>
            </a:r>
            <a:r>
              <a:rPr lang="pl-PL" sz="1400" err="1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app</a:t>
            </a: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”]</a:t>
            </a:r>
          </a:p>
          <a:p>
            <a:pPr>
              <a:lnSpc>
                <a:spcPct val="100000"/>
              </a:lnSpc>
            </a:pPr>
            <a:endParaRPr lang="pl-PL" sz="1400">
              <a:solidFill>
                <a:schemeClr val="accent1">
                  <a:lumMod val="50000"/>
                </a:schemeClr>
              </a:solidFill>
              <a:latin typeface="Menlo-Regular" panose="020B0609030804020204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FROM </a:t>
            </a:r>
            <a:r>
              <a:rPr lang="pl-PL" sz="1400">
                <a:solidFill>
                  <a:schemeClr val="accent2">
                    <a:lumMod val="50000"/>
                  </a:schemeClr>
                </a:solidFill>
                <a:latin typeface="Menlo-Regular" panose="020B0609030804020204" pitchFamily="49" charset="0"/>
              </a:rPr>
              <a:t>ubuntu:18.04</a:t>
            </a:r>
            <a:endParaRPr lang="pl-PL" sz="1400">
              <a:solidFill>
                <a:schemeClr val="accent1">
                  <a:lumMod val="50000"/>
                </a:schemeClr>
              </a:solidFill>
              <a:latin typeface="Menlo-Regular" panose="020B0609030804020204" pitchFamily="49" charset="0"/>
            </a:endParaRP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...</a:t>
            </a:r>
          </a:p>
          <a:p>
            <a:pPr>
              <a:lnSpc>
                <a:spcPct val="100000"/>
              </a:lnSpc>
            </a:pP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RUN [”run”, ”</a:t>
            </a:r>
            <a:r>
              <a:rPr lang="pl-PL" sz="1400" err="1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app</a:t>
            </a:r>
            <a:r>
              <a:rPr lang="pl-PL" sz="1400">
                <a:solidFill>
                  <a:schemeClr val="accent1">
                    <a:lumMod val="50000"/>
                  </a:schemeClr>
                </a:solidFill>
                <a:latin typeface="Menlo-Regular" panose="020B0609030804020204" pitchFamily="49" charset="0"/>
              </a:rPr>
              <a:t>”]</a:t>
            </a:r>
          </a:p>
          <a:p>
            <a:pPr>
              <a:lnSpc>
                <a:spcPct val="100000"/>
              </a:lnSpc>
            </a:pPr>
            <a:endParaRPr lang="pl-PL" sz="1400">
              <a:solidFill>
                <a:schemeClr val="accent1">
                  <a:lumMod val="50000"/>
                </a:schemeClr>
              </a:solidFill>
              <a:latin typeface="Menlo-Regular" panose="020B0609030804020204" pitchFamily="49" charset="0"/>
            </a:endParaRPr>
          </a:p>
          <a:p>
            <a:pPr>
              <a:lnSpc>
                <a:spcPct val="100000"/>
              </a:lnSpc>
            </a:pPr>
            <a:endParaRPr lang="pl-PL" sz="1400">
              <a:solidFill>
                <a:schemeClr val="accent1">
                  <a:lumMod val="50000"/>
                </a:schemeClr>
              </a:solidFill>
              <a:latin typeface="Menlo-Regular" panose="020B0609030804020204" pitchFamily="49" charset="0"/>
            </a:endParaRPr>
          </a:p>
          <a:p>
            <a:endParaRPr lang="pl-PL" sz="1400"/>
          </a:p>
        </p:txBody>
      </p:sp>
    </p:spTree>
    <p:extLst>
      <p:ext uri="{BB962C8B-B14F-4D97-AF65-F5344CB8AC3E}">
        <p14:creationId xmlns:p14="http://schemas.microsoft.com/office/powerpoint/2010/main" val="61239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A89A-2590-9D40-915E-375F97CD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A6CF-4669-6246-8311-119188688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00"/>
            <a:ext cx="9094076" cy="4860000"/>
          </a:xfrm>
        </p:spPr>
        <p:txBody>
          <a:bodyPr/>
          <a:lstStyle/>
          <a:p>
            <a:r>
              <a:rPr lang="en" dirty="0"/>
              <a:t>We are a consulting and training company </a:t>
            </a:r>
            <a:r>
              <a:rPr lang="en" b="1" dirty="0"/>
              <a:t>dedicated to the public cloud</a:t>
            </a:r>
            <a:r>
              <a:rPr lang="en" dirty="0"/>
              <a:t>. </a:t>
            </a:r>
          </a:p>
          <a:p>
            <a:r>
              <a:rPr lang="en" dirty="0"/>
              <a:t>Our main goal is not only to promote cloud solutions but also to </a:t>
            </a:r>
            <a:r>
              <a:rPr lang="en" b="1" dirty="0"/>
              <a:t>speed up the adoption </a:t>
            </a:r>
            <a:r>
              <a:rPr lang="en" dirty="0"/>
              <a:t>of cloud worldwide. </a:t>
            </a:r>
          </a:p>
          <a:p>
            <a:r>
              <a:rPr lang="en" dirty="0"/>
              <a:t>We employ </a:t>
            </a:r>
            <a:r>
              <a:rPr lang="en" b="1" dirty="0"/>
              <a:t>only the best experts </a:t>
            </a:r>
            <a:r>
              <a:rPr lang="en" dirty="0"/>
              <a:t>in their fields, several of them acted as experienced Cloud Solution Architects. </a:t>
            </a:r>
          </a:p>
          <a:p>
            <a:endParaRPr lang="en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1EAAF-E950-4941-9567-DD601634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Chmurowisko Sp. z o.o.</a:t>
            </a:r>
            <a:endParaRPr lang="pl-P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72B7E-8435-7244-9E51-61640C82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3</a:t>
            </a:fld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4DC9-58B5-A04E-9365-11525206CEB2}"/>
              </a:ext>
            </a:extLst>
          </p:cNvPr>
          <p:cNvSpPr txBox="1"/>
          <p:nvPr/>
        </p:nvSpPr>
        <p:spPr>
          <a:xfrm>
            <a:off x="972859" y="3521819"/>
            <a:ext cx="3705467" cy="22057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>
            <a:spAutoFit/>
          </a:bodyPr>
          <a:lstStyle/>
          <a:p>
            <a:pPr defTabSz="412750" hangingPunct="0"/>
            <a:r>
              <a:rPr lang="pl-PL" sz="2000" b="1" dirty="0" err="1">
                <a:latin typeface="+mj-lt"/>
                <a:ea typeface="Helvetica Neue UltraLight"/>
                <a:cs typeface="Helvetica Neue UltraLight"/>
                <a:sym typeface="Helvetica Neue UltraLight"/>
              </a:rPr>
              <a:t>Our</a:t>
            </a:r>
            <a:r>
              <a:rPr lang="pl-PL" sz="2000" b="1" dirty="0">
                <a:latin typeface="+mj-lt"/>
                <a:ea typeface="Helvetica Neue UltraLight"/>
                <a:cs typeface="Helvetica Neue UltraLight"/>
                <a:sym typeface="Helvetica Neue UltraLight"/>
              </a:rPr>
              <a:t> </a:t>
            </a:r>
            <a:r>
              <a:rPr lang="pl-PL" sz="2000" b="1" dirty="0" err="1">
                <a:latin typeface="+mj-lt"/>
                <a:ea typeface="Helvetica Neue UltraLight"/>
                <a:cs typeface="Helvetica Neue UltraLight"/>
                <a:sym typeface="Helvetica Neue UltraLight"/>
              </a:rPr>
              <a:t>core</a:t>
            </a:r>
            <a:r>
              <a:rPr lang="pl-PL" sz="2000" b="1" dirty="0">
                <a:latin typeface="+mj-lt"/>
                <a:ea typeface="Helvetica Neue UltraLight"/>
                <a:cs typeface="Helvetica Neue UltraLight"/>
                <a:sym typeface="Helvetica Neue UltraLight"/>
              </a:rPr>
              <a:t> </a:t>
            </a:r>
            <a:r>
              <a:rPr lang="pl-PL" sz="2000" b="1" dirty="0" err="1">
                <a:latin typeface="+mj-lt"/>
                <a:ea typeface="Helvetica Neue UltraLight"/>
                <a:cs typeface="Helvetica Neue UltraLight"/>
                <a:sym typeface="Helvetica Neue UltraLight"/>
              </a:rPr>
              <a:t>values</a:t>
            </a:r>
            <a:r>
              <a:rPr lang="pl-PL" sz="2000" b="1" dirty="0">
                <a:latin typeface="+mj-lt"/>
                <a:ea typeface="Helvetica Neue UltraLight"/>
                <a:cs typeface="Helvetica Neue UltraLight"/>
                <a:sym typeface="Helvetica Neue UltraLight"/>
              </a:rPr>
              <a:t>:</a:t>
            </a:r>
          </a:p>
          <a:p>
            <a:pPr defTabSz="412750" hangingPunct="0"/>
            <a:endParaRPr lang="pl-PL" sz="2000" dirty="0">
              <a:latin typeface="+mj-lt"/>
              <a:ea typeface="Helvetica Neue UltraLight"/>
              <a:cs typeface="Helvetica Neue UltraLight"/>
              <a:sym typeface="Helvetica Neue UltraLight"/>
            </a:endParaRPr>
          </a:p>
          <a:p>
            <a:pPr marL="142875" indent="-142875" defTabSz="412750" hangingPunct="0">
              <a:buFont typeface="Wingdings" pitchFamily="2" charset="2"/>
              <a:buChar char="ü"/>
            </a:pPr>
            <a:r>
              <a:rPr lang="pl-PL" sz="2000" dirty="0" err="1">
                <a:latin typeface="+mj-lt"/>
              </a:rPr>
              <a:t>Utter</a:t>
            </a:r>
            <a:r>
              <a:rPr lang="pl-PL" sz="2000" dirty="0">
                <a:latin typeface="+mj-lt"/>
              </a:rPr>
              <a:t> </a:t>
            </a:r>
            <a:r>
              <a:rPr lang="pl-PL" sz="2000" dirty="0" err="1">
                <a:latin typeface="+mj-lt"/>
              </a:rPr>
              <a:t>Responsibility</a:t>
            </a:r>
            <a:r>
              <a:rPr lang="pl-PL" sz="2000" dirty="0">
                <a:latin typeface="+mj-lt"/>
              </a:rPr>
              <a:t> </a:t>
            </a:r>
          </a:p>
          <a:p>
            <a:pPr marL="142875" indent="-142875" defTabSz="412750" hangingPunct="0">
              <a:buFont typeface="Wingdings" pitchFamily="2" charset="2"/>
              <a:buChar char="ü"/>
            </a:pPr>
            <a:r>
              <a:rPr lang="pl-PL" sz="2000" dirty="0" err="1">
                <a:latin typeface="+mj-lt"/>
              </a:rPr>
              <a:t>Constant</a:t>
            </a:r>
            <a:r>
              <a:rPr lang="pl-PL" sz="2000" dirty="0">
                <a:latin typeface="+mj-lt"/>
              </a:rPr>
              <a:t> development</a:t>
            </a:r>
          </a:p>
          <a:p>
            <a:pPr marL="142875" indent="-142875" defTabSz="412750" hangingPunct="0">
              <a:buFont typeface="Wingdings" pitchFamily="2" charset="2"/>
              <a:buChar char="ü"/>
            </a:pPr>
            <a:r>
              <a:rPr lang="pl-PL" sz="2000" dirty="0" err="1">
                <a:latin typeface="+mj-lt"/>
              </a:rPr>
              <a:t>Innovation</a:t>
            </a:r>
            <a:r>
              <a:rPr lang="pl-PL" sz="2000" dirty="0">
                <a:latin typeface="+mj-lt"/>
              </a:rPr>
              <a:t> </a:t>
            </a:r>
          </a:p>
          <a:p>
            <a:pPr marL="142875" indent="-142875" defTabSz="412750" hangingPunct="0">
              <a:buFont typeface="Wingdings" pitchFamily="2" charset="2"/>
              <a:buChar char="ü"/>
            </a:pPr>
            <a:r>
              <a:rPr lang="pl-PL" sz="2000" dirty="0" err="1">
                <a:latin typeface="+mj-lt"/>
              </a:rPr>
              <a:t>Openness</a:t>
            </a:r>
            <a:endParaRPr lang="pl-PL" sz="2000" dirty="0">
              <a:latin typeface="+mj-lt"/>
            </a:endParaRPr>
          </a:p>
          <a:p>
            <a:pPr marL="142875" indent="-142875" defTabSz="412750" hangingPunct="0">
              <a:buFont typeface="Wingdings" pitchFamily="2" charset="2"/>
              <a:buChar char="ü"/>
            </a:pPr>
            <a:r>
              <a:rPr lang="pl-PL" sz="2000" dirty="0">
                <a:latin typeface="+mj-lt"/>
                <a:ea typeface="Helvetica Neue UltraLight"/>
                <a:cs typeface="Helvetica Neue UltraLight"/>
                <a:sym typeface="Helvetica Neue UltraLight"/>
              </a:rPr>
              <a:t>WOW </a:t>
            </a:r>
            <a:r>
              <a:rPr lang="pl-PL" sz="2000" dirty="0" err="1">
                <a:latin typeface="+mj-lt"/>
                <a:ea typeface="Helvetica Neue UltraLight"/>
                <a:cs typeface="Helvetica Neue UltraLight"/>
                <a:sym typeface="Helvetica Neue UltraLight"/>
              </a:rPr>
              <a:t>effect</a:t>
            </a:r>
            <a:endParaRPr lang="pl-PL" sz="2000" dirty="0">
              <a:latin typeface="+mj-lt"/>
              <a:ea typeface="Helvetica Neue UltraLight"/>
              <a:cs typeface="Helvetica Neue UltraLight"/>
              <a:sym typeface="Helvetica Neue Ultra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E5E9B5-2699-8E42-A4D7-DA198218A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688045"/>
            <a:ext cx="1465812" cy="6871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C6A36-3670-3B4C-A173-01EA7A56A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853" y="4688045"/>
            <a:ext cx="1156856" cy="11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9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best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30</a:t>
            </a:fld>
            <a:endParaRPr lang="pl-PL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979D68BF-733F-2B49-A121-77B42E8D3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91" y="136696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/>
              <a:t>Reduce</a:t>
            </a:r>
            <a:r>
              <a:rPr lang="pl-PL"/>
              <a:t> the </a:t>
            </a:r>
            <a:r>
              <a:rPr lang="pl-PL" err="1"/>
              <a:t>dockerfile</a:t>
            </a:r>
            <a:r>
              <a:rPr lang="pl-PL"/>
              <a:t> image </a:t>
            </a:r>
            <a:r>
              <a:rPr lang="pl-PL" err="1"/>
              <a:t>layers</a:t>
            </a:r>
            <a:endParaRPr lang="pl-P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Image </a:t>
            </a:r>
            <a:r>
              <a:rPr lang="pl-PL" err="1"/>
              <a:t>build</a:t>
            </a:r>
            <a:r>
              <a:rPr lang="pl-PL"/>
              <a:t> </a:t>
            </a:r>
            <a:r>
              <a:rPr lang="pl-PL" err="1"/>
              <a:t>latency</a:t>
            </a:r>
            <a:r>
              <a:rPr lang="pl-PL"/>
              <a:t> </a:t>
            </a:r>
            <a:r>
              <a:rPr lang="pl-PL" err="1"/>
              <a:t>is</a:t>
            </a:r>
            <a:r>
              <a:rPr lang="pl-PL"/>
              <a:t> </a:t>
            </a:r>
            <a:r>
              <a:rPr lang="pl-PL" err="1"/>
              <a:t>affected</a:t>
            </a:r>
            <a:r>
              <a:rPr lang="pl-PL"/>
              <a:t> by the </a:t>
            </a:r>
            <a:r>
              <a:rPr lang="pl-PL" err="1"/>
              <a:t>specific</a:t>
            </a:r>
            <a:r>
              <a:rPr lang="pl-PL"/>
              <a:t> </a:t>
            </a:r>
            <a:r>
              <a:rPr lang="pl-PL" err="1"/>
              <a:t>dockerfile</a:t>
            </a:r>
            <a:r>
              <a:rPr lang="pl-PL"/>
              <a:t> </a:t>
            </a:r>
            <a:r>
              <a:rPr lang="pl-PL" err="1"/>
              <a:t>architecture</a:t>
            </a:r>
            <a:r>
              <a:rPr lang="pl-PL"/>
              <a:t> </a:t>
            </a:r>
            <a:r>
              <a:rPr lang="pl-PL" err="1"/>
              <a:t>attributes</a:t>
            </a:r>
            <a:r>
              <a:rPr lang="pl-PL"/>
              <a:t>, </a:t>
            </a:r>
            <a:r>
              <a:rPr lang="pl-PL" err="1"/>
              <a:t>especially</a:t>
            </a:r>
            <a:r>
              <a:rPr lang="pl-PL"/>
              <a:t>, </a:t>
            </a:r>
            <a:r>
              <a:rPr lang="pl-PL" err="1"/>
              <a:t>number</a:t>
            </a:r>
            <a:r>
              <a:rPr lang="pl-PL"/>
              <a:t> of image </a:t>
            </a:r>
            <a:r>
              <a:rPr lang="pl-PL" err="1"/>
              <a:t>layers</a:t>
            </a:r>
            <a:r>
              <a:rPr lang="pl-PL"/>
              <a:t>, </a:t>
            </a:r>
            <a:r>
              <a:rPr lang="pl-PL" err="1"/>
              <a:t>size</a:t>
            </a:r>
            <a:r>
              <a:rPr lang="pl-PL"/>
              <a:t> of </a:t>
            </a:r>
            <a:r>
              <a:rPr lang="pl-PL" err="1"/>
              <a:t>each</a:t>
            </a:r>
            <a:r>
              <a:rPr lang="pl-PL"/>
              <a:t> </a:t>
            </a:r>
            <a:r>
              <a:rPr lang="pl-PL" err="1"/>
              <a:t>layer</a:t>
            </a:r>
            <a:r>
              <a:rPr lang="pl-PL"/>
              <a:t>, and the </a:t>
            </a:r>
            <a:r>
              <a:rPr lang="pl-PL" err="1"/>
              <a:t>diversity</a:t>
            </a:r>
            <a:r>
              <a:rPr lang="pl-PL"/>
              <a:t> of </a:t>
            </a:r>
            <a:r>
              <a:rPr lang="pl-PL" err="1"/>
              <a:t>instructions</a:t>
            </a:r>
            <a:r>
              <a:rPr lang="pl-PL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/>
              <a:t>Choose</a:t>
            </a:r>
            <a:r>
              <a:rPr lang="pl-PL"/>
              <a:t> </a:t>
            </a:r>
            <a:r>
              <a:rPr lang="pl-PL" err="1"/>
              <a:t>wisely</a:t>
            </a:r>
            <a:r>
              <a:rPr lang="pl-PL"/>
              <a:t> </a:t>
            </a:r>
            <a:r>
              <a:rPr lang="pl-PL" err="1"/>
              <a:t>your</a:t>
            </a:r>
            <a:r>
              <a:rPr lang="pl-PL"/>
              <a:t> Base Image [FROM]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Mulit </a:t>
            </a:r>
            <a:r>
              <a:rPr lang="pl-PL" err="1"/>
              <a:t>Stage</a:t>
            </a:r>
            <a:r>
              <a:rPr lang="pl-PL"/>
              <a:t> </a:t>
            </a:r>
            <a:r>
              <a:rPr lang="pl-PL" err="1"/>
              <a:t>Dockerfile</a:t>
            </a:r>
            <a:endParaRPr lang="pl-PL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Read „Best </a:t>
            </a:r>
            <a:r>
              <a:rPr lang="pl-PL" err="1"/>
              <a:t>practices</a:t>
            </a:r>
            <a:r>
              <a:rPr lang="pl-PL"/>
              <a:t> for </a:t>
            </a:r>
            <a:r>
              <a:rPr lang="pl-PL" err="1"/>
              <a:t>writing</a:t>
            </a:r>
            <a:r>
              <a:rPr lang="pl-PL"/>
              <a:t> </a:t>
            </a:r>
            <a:r>
              <a:rPr lang="pl-PL" err="1"/>
              <a:t>Dockerfiles</a:t>
            </a:r>
            <a:r>
              <a:rPr lang="pl-PL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645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and Docker image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31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grpSp>
        <p:nvGrpSpPr>
          <p:cNvPr id="8" name="Grupa 5">
            <a:extLst>
              <a:ext uri="{FF2B5EF4-FFF2-40B4-BE49-F238E27FC236}">
                <a16:creationId xmlns:a16="http://schemas.microsoft.com/office/drawing/2014/main" id="{77A041CC-7CAA-F842-89D6-907A7670FBFA}"/>
              </a:ext>
            </a:extLst>
          </p:cNvPr>
          <p:cNvGrpSpPr/>
          <p:nvPr/>
        </p:nvGrpSpPr>
        <p:grpSpPr>
          <a:xfrm>
            <a:off x="186745" y="1772100"/>
            <a:ext cx="12056076" cy="4214466"/>
            <a:chOff x="2919445" y="4453989"/>
            <a:chExt cx="18226593" cy="7742079"/>
          </a:xfrm>
        </p:grpSpPr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013FA850-7778-1B44-837D-88A226A354B9}"/>
                </a:ext>
              </a:extLst>
            </p:cNvPr>
            <p:cNvSpPr txBox="1"/>
            <p:nvPr/>
          </p:nvSpPr>
          <p:spPr>
            <a:xfrm>
              <a:off x="3159968" y="5379606"/>
              <a:ext cx="7739742" cy="6073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endParaRPr lang="pl-PL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microsoft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aspnetcore:latest</a:t>
              </a:r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ASPNETCORE_URLS 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http://+:5103</a:t>
              </a:r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EXPOSE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5103</a:t>
              </a:r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COPY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err="1">
                  <a:latin typeface="Arial" panose="020B0604020202020204" pitchFamily="34" charset="0"/>
                  <a:cs typeface="Arial" panose="020B0604020202020204" pitchFamily="34" charset="0"/>
                </a:rPr>
                <a:t>obj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/Docker/publish .</a:t>
              </a:r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ENTRYPOINT</a:t>
              </a: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 ["dotnet", "dotnetcoredocker.dll"]</a:t>
              </a:r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endParaRPr lang="pl-PL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 UltraLight"/>
              </a:endParaRPr>
            </a:p>
          </p:txBody>
        </p:sp>
        <p:grpSp>
          <p:nvGrpSpPr>
            <p:cNvPr id="12" name="Grupa 8">
              <a:extLst>
                <a:ext uri="{FF2B5EF4-FFF2-40B4-BE49-F238E27FC236}">
                  <a16:creationId xmlns:a16="http://schemas.microsoft.com/office/drawing/2014/main" id="{E3951074-14ED-F343-B850-5F2B6F2321BF}"/>
                </a:ext>
              </a:extLst>
            </p:cNvPr>
            <p:cNvGrpSpPr/>
            <p:nvPr/>
          </p:nvGrpSpPr>
          <p:grpSpPr>
            <a:xfrm>
              <a:off x="11367816" y="5791200"/>
              <a:ext cx="9528633" cy="850299"/>
              <a:chOff x="9797143" y="5355772"/>
              <a:chExt cx="9528633" cy="850299"/>
            </a:xfrm>
          </p:grpSpPr>
          <p:sp>
            <p:nvSpPr>
              <p:cNvPr id="44" name="Prostokąt 9">
                <a:extLst>
                  <a:ext uri="{FF2B5EF4-FFF2-40B4-BE49-F238E27FC236}">
                    <a16:creationId xmlns:a16="http://schemas.microsoft.com/office/drawing/2014/main" id="{09B93F33-B8CF-B64B-8E77-4CD21F847D72}"/>
                  </a:ext>
                </a:extLst>
              </p:cNvPr>
              <p:cNvSpPr/>
              <p:nvPr/>
            </p:nvSpPr>
            <p:spPr>
              <a:xfrm>
                <a:off x="12228290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45" name="pole tekstowe 2">
                <a:extLst>
                  <a:ext uri="{FF2B5EF4-FFF2-40B4-BE49-F238E27FC236}">
                    <a16:creationId xmlns:a16="http://schemas.microsoft.com/office/drawing/2014/main" id="{271EC6AD-65B8-B448-AE40-4D64F43ACFF4}"/>
                  </a:ext>
                </a:extLst>
              </p:cNvPr>
              <p:cNvSpPr txBox="1"/>
              <p:nvPr/>
            </p:nvSpPr>
            <p:spPr>
              <a:xfrm>
                <a:off x="12614741" y="5508752"/>
                <a:ext cx="5138055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91e54dbfb1179</a:t>
                </a:r>
              </a:p>
            </p:txBody>
          </p:sp>
          <p:sp>
            <p:nvSpPr>
              <p:cNvPr id="46" name="pole tekstowe 8">
                <a:extLst>
                  <a:ext uri="{FF2B5EF4-FFF2-40B4-BE49-F238E27FC236}">
                    <a16:creationId xmlns:a16="http://schemas.microsoft.com/office/drawing/2014/main" id="{A6DDDDDA-D622-714A-B504-D050C0C6A79C}"/>
                  </a:ext>
                </a:extLst>
              </p:cNvPr>
              <p:cNvSpPr txBox="1"/>
              <p:nvPr/>
            </p:nvSpPr>
            <p:spPr>
              <a:xfrm>
                <a:off x="17262931" y="5508752"/>
                <a:ext cx="1641933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>
                    <a:solidFill>
                      <a:schemeClr val="bg1"/>
                    </a:solidFill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 280 M</a:t>
                </a:r>
                <a:r>
                  <a:rPr kumimoji="0" lang="pl-PL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 charset="0"/>
                    <a:ea typeface="Helvetica Neue UltraLight" charset="0"/>
                    <a:cs typeface="Helvetica Neue UltraLight" charset="0"/>
                    <a:sym typeface="Helvetica Neue UltraLight"/>
                  </a:rPr>
                  <a:t>B</a:t>
                </a:r>
              </a:p>
            </p:txBody>
          </p:sp>
          <p:cxnSp>
            <p:nvCxnSpPr>
              <p:cNvPr id="47" name="Łącznik prosty ze strzałką 12">
                <a:extLst>
                  <a:ext uri="{FF2B5EF4-FFF2-40B4-BE49-F238E27FC236}">
                    <a16:creationId xmlns:a16="http://schemas.microsoft.com/office/drawing/2014/main" id="{99B78A7D-ED9C-0242-94EC-7C714ABEDD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7143" y="5747657"/>
                <a:ext cx="19249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a 13">
              <a:extLst>
                <a:ext uri="{FF2B5EF4-FFF2-40B4-BE49-F238E27FC236}">
                  <a16:creationId xmlns:a16="http://schemas.microsoft.com/office/drawing/2014/main" id="{9D2359A8-EF60-0949-9C47-61CB746309BD}"/>
                </a:ext>
              </a:extLst>
            </p:cNvPr>
            <p:cNvGrpSpPr/>
            <p:nvPr/>
          </p:nvGrpSpPr>
          <p:grpSpPr>
            <a:xfrm>
              <a:off x="11389590" y="6836228"/>
              <a:ext cx="9506859" cy="850299"/>
              <a:chOff x="9797143" y="5355772"/>
              <a:chExt cx="9506859" cy="850299"/>
            </a:xfrm>
          </p:grpSpPr>
          <p:sp>
            <p:nvSpPr>
              <p:cNvPr id="40" name="Prostokąt 14">
                <a:extLst>
                  <a:ext uri="{FF2B5EF4-FFF2-40B4-BE49-F238E27FC236}">
                    <a16:creationId xmlns:a16="http://schemas.microsoft.com/office/drawing/2014/main" id="{D22E6154-8EF4-1C46-AB48-A339C45219BF}"/>
                  </a:ext>
                </a:extLst>
              </p:cNvPr>
              <p:cNvSpPr/>
              <p:nvPr/>
            </p:nvSpPr>
            <p:spPr>
              <a:xfrm>
                <a:off x="12206516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41" name="pole tekstowe 18">
                <a:extLst>
                  <a:ext uri="{FF2B5EF4-FFF2-40B4-BE49-F238E27FC236}">
                    <a16:creationId xmlns:a16="http://schemas.microsoft.com/office/drawing/2014/main" id="{EE6E2B62-C76D-C24F-A678-E7D406F8CECC}"/>
                  </a:ext>
                </a:extLst>
              </p:cNvPr>
              <p:cNvSpPr txBox="1"/>
              <p:nvPr/>
            </p:nvSpPr>
            <p:spPr>
              <a:xfrm>
                <a:off x="12485917" y="5508752"/>
                <a:ext cx="5138057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d74508f6632fd</a:t>
                </a:r>
              </a:p>
            </p:txBody>
          </p:sp>
          <p:sp>
            <p:nvSpPr>
              <p:cNvPr id="42" name="pole tekstowe 19">
                <a:extLst>
                  <a:ext uri="{FF2B5EF4-FFF2-40B4-BE49-F238E27FC236}">
                    <a16:creationId xmlns:a16="http://schemas.microsoft.com/office/drawing/2014/main" id="{5E62070C-1E15-2B44-A084-BD11519669A6}"/>
                  </a:ext>
                </a:extLst>
              </p:cNvPr>
              <p:cNvSpPr txBox="1"/>
              <p:nvPr/>
            </p:nvSpPr>
            <p:spPr>
              <a:xfrm>
                <a:off x="17134108" y="5508752"/>
                <a:ext cx="1641933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  300 KB</a:t>
                </a:r>
              </a:p>
            </p:txBody>
          </p:sp>
          <p:cxnSp>
            <p:nvCxnSpPr>
              <p:cNvPr id="43" name="Łącznik prosty ze strzałką 17">
                <a:extLst>
                  <a:ext uri="{FF2B5EF4-FFF2-40B4-BE49-F238E27FC236}">
                    <a16:creationId xmlns:a16="http://schemas.microsoft.com/office/drawing/2014/main" id="{6BC8C329-F09F-6544-A7C9-84302C372F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7143" y="5747657"/>
                <a:ext cx="19031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a 18">
              <a:extLst>
                <a:ext uri="{FF2B5EF4-FFF2-40B4-BE49-F238E27FC236}">
                  <a16:creationId xmlns:a16="http://schemas.microsoft.com/office/drawing/2014/main" id="{A0F754FB-F2F4-EA4E-95A4-1B5112C26628}"/>
                </a:ext>
              </a:extLst>
            </p:cNvPr>
            <p:cNvGrpSpPr/>
            <p:nvPr/>
          </p:nvGrpSpPr>
          <p:grpSpPr>
            <a:xfrm>
              <a:off x="11411364" y="7895011"/>
              <a:ext cx="9486906" cy="850299"/>
              <a:chOff x="9797143" y="5355772"/>
              <a:chExt cx="9486906" cy="850299"/>
            </a:xfrm>
          </p:grpSpPr>
          <p:sp>
            <p:nvSpPr>
              <p:cNvPr id="36" name="Prostokąt 19">
                <a:extLst>
                  <a:ext uri="{FF2B5EF4-FFF2-40B4-BE49-F238E27FC236}">
                    <a16:creationId xmlns:a16="http://schemas.microsoft.com/office/drawing/2014/main" id="{5F3AF5C6-EFC9-AC47-8139-06AE9084062C}"/>
                  </a:ext>
                </a:extLst>
              </p:cNvPr>
              <p:cNvSpPr/>
              <p:nvPr/>
            </p:nvSpPr>
            <p:spPr>
              <a:xfrm>
                <a:off x="12186563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37" name="pole tekstowe 23">
                <a:extLst>
                  <a:ext uri="{FF2B5EF4-FFF2-40B4-BE49-F238E27FC236}">
                    <a16:creationId xmlns:a16="http://schemas.microsoft.com/office/drawing/2014/main" id="{2DED6EE8-1334-D94A-90BA-FF4CCEBAFF4A}"/>
                  </a:ext>
                </a:extLst>
              </p:cNvPr>
              <p:cNvSpPr txBox="1"/>
              <p:nvPr/>
            </p:nvSpPr>
            <p:spPr>
              <a:xfrm>
                <a:off x="12464143" y="5508752"/>
                <a:ext cx="5138059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c22013c84729</a:t>
                </a:r>
              </a:p>
            </p:txBody>
          </p:sp>
          <p:sp>
            <p:nvSpPr>
              <p:cNvPr id="38" name="pole tekstowe 24">
                <a:extLst>
                  <a:ext uri="{FF2B5EF4-FFF2-40B4-BE49-F238E27FC236}">
                    <a16:creationId xmlns:a16="http://schemas.microsoft.com/office/drawing/2014/main" id="{59D3BAD0-5BEE-8E42-9F06-388D9539E59A}"/>
                  </a:ext>
                </a:extLst>
              </p:cNvPr>
              <p:cNvSpPr txBox="1"/>
              <p:nvPr/>
            </p:nvSpPr>
            <p:spPr>
              <a:xfrm>
                <a:off x="17090560" y="5508752"/>
                <a:ext cx="1663704" cy="6973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100.5 KB</a:t>
                </a:r>
              </a:p>
            </p:txBody>
          </p:sp>
          <p:cxnSp>
            <p:nvCxnSpPr>
              <p:cNvPr id="39" name="Łącznik prosty ze strzałką 22">
                <a:extLst>
                  <a:ext uri="{FF2B5EF4-FFF2-40B4-BE49-F238E27FC236}">
                    <a16:creationId xmlns:a16="http://schemas.microsoft.com/office/drawing/2014/main" id="{E66FE58B-BE3C-074B-A35E-8BC4BB22A1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7143" y="5747657"/>
                <a:ext cx="1881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a 23">
              <a:extLst>
                <a:ext uri="{FF2B5EF4-FFF2-40B4-BE49-F238E27FC236}">
                  <a16:creationId xmlns:a16="http://schemas.microsoft.com/office/drawing/2014/main" id="{4395844E-71CF-0644-83FF-58AC3789C2AF}"/>
                </a:ext>
              </a:extLst>
            </p:cNvPr>
            <p:cNvGrpSpPr/>
            <p:nvPr/>
          </p:nvGrpSpPr>
          <p:grpSpPr>
            <a:xfrm>
              <a:off x="11411364" y="8920112"/>
              <a:ext cx="9485085" cy="836393"/>
              <a:chOff x="9797143" y="5355772"/>
              <a:chExt cx="9485085" cy="920032"/>
            </a:xfrm>
          </p:grpSpPr>
          <p:sp>
            <p:nvSpPr>
              <p:cNvPr id="32" name="Prostokąt 24">
                <a:extLst>
                  <a:ext uri="{FF2B5EF4-FFF2-40B4-BE49-F238E27FC236}">
                    <a16:creationId xmlns:a16="http://schemas.microsoft.com/office/drawing/2014/main" id="{C02EC118-9AFE-4C45-B05A-7AF31831302A}"/>
                  </a:ext>
                </a:extLst>
              </p:cNvPr>
              <p:cNvSpPr/>
              <p:nvPr/>
            </p:nvSpPr>
            <p:spPr>
              <a:xfrm>
                <a:off x="12184742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33" name="pole tekstowe 28">
                <a:extLst>
                  <a:ext uri="{FF2B5EF4-FFF2-40B4-BE49-F238E27FC236}">
                    <a16:creationId xmlns:a16="http://schemas.microsoft.com/office/drawing/2014/main" id="{00162EA0-628C-8149-8209-7B7959A2A84B}"/>
                  </a:ext>
                </a:extLst>
              </p:cNvPr>
              <p:cNvSpPr txBox="1"/>
              <p:nvPr/>
            </p:nvSpPr>
            <p:spPr>
              <a:xfrm>
                <a:off x="12571192" y="5508751"/>
                <a:ext cx="5138058" cy="767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a02ee41c795f</a:t>
                </a:r>
              </a:p>
            </p:txBody>
          </p:sp>
          <p:sp>
            <p:nvSpPr>
              <p:cNvPr id="34" name="pole tekstowe 29">
                <a:extLst>
                  <a:ext uri="{FF2B5EF4-FFF2-40B4-BE49-F238E27FC236}">
                    <a16:creationId xmlns:a16="http://schemas.microsoft.com/office/drawing/2014/main" id="{80AB8CD3-1C68-CC44-96D8-89638AF3F201}"/>
                  </a:ext>
                </a:extLst>
              </p:cNvPr>
              <p:cNvSpPr txBox="1"/>
              <p:nvPr/>
            </p:nvSpPr>
            <p:spPr>
              <a:xfrm>
                <a:off x="17665701" y="5508753"/>
                <a:ext cx="1195612" cy="767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254 B</a:t>
                </a:r>
              </a:p>
            </p:txBody>
          </p:sp>
          <p:cxnSp>
            <p:nvCxnSpPr>
              <p:cNvPr id="35" name="Łącznik prosty ze strzałką 27">
                <a:extLst>
                  <a:ext uri="{FF2B5EF4-FFF2-40B4-BE49-F238E27FC236}">
                    <a16:creationId xmlns:a16="http://schemas.microsoft.com/office/drawing/2014/main" id="{264EABA9-8673-5044-9E58-9266A473B6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7143" y="5747657"/>
                <a:ext cx="18814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a 28">
              <a:extLst>
                <a:ext uri="{FF2B5EF4-FFF2-40B4-BE49-F238E27FC236}">
                  <a16:creationId xmlns:a16="http://schemas.microsoft.com/office/drawing/2014/main" id="{2FE7DF6B-F9EE-A541-AABA-CB9C0DD625CE}"/>
                </a:ext>
              </a:extLst>
            </p:cNvPr>
            <p:cNvGrpSpPr/>
            <p:nvPr/>
          </p:nvGrpSpPr>
          <p:grpSpPr>
            <a:xfrm>
              <a:off x="11433138" y="9849261"/>
              <a:ext cx="9463311" cy="836391"/>
              <a:chOff x="9797143" y="5355772"/>
              <a:chExt cx="9463311" cy="920030"/>
            </a:xfrm>
          </p:grpSpPr>
          <p:sp>
            <p:nvSpPr>
              <p:cNvPr id="28" name="Prostokąt 29">
                <a:extLst>
                  <a:ext uri="{FF2B5EF4-FFF2-40B4-BE49-F238E27FC236}">
                    <a16:creationId xmlns:a16="http://schemas.microsoft.com/office/drawing/2014/main" id="{D75C9146-54BB-2347-8ED8-776409AE1876}"/>
                  </a:ext>
                </a:extLst>
              </p:cNvPr>
              <p:cNvSpPr/>
              <p:nvPr/>
            </p:nvSpPr>
            <p:spPr>
              <a:xfrm>
                <a:off x="12162968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29" name="pole tekstowe 38">
                <a:extLst>
                  <a:ext uri="{FF2B5EF4-FFF2-40B4-BE49-F238E27FC236}">
                    <a16:creationId xmlns:a16="http://schemas.microsoft.com/office/drawing/2014/main" id="{F71DA13A-EA60-BB46-96A1-09BB39AF1BC4}"/>
                  </a:ext>
                </a:extLst>
              </p:cNvPr>
              <p:cNvSpPr txBox="1"/>
              <p:nvPr/>
            </p:nvSpPr>
            <p:spPr>
              <a:xfrm>
                <a:off x="12549418" y="5508751"/>
                <a:ext cx="5138059" cy="767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5614e355542</a:t>
                </a:r>
              </a:p>
            </p:txBody>
          </p:sp>
          <p:sp>
            <p:nvSpPr>
              <p:cNvPr id="30" name="pole tekstowe 39">
                <a:extLst>
                  <a:ext uri="{FF2B5EF4-FFF2-40B4-BE49-F238E27FC236}">
                    <a16:creationId xmlns:a16="http://schemas.microsoft.com/office/drawing/2014/main" id="{B3B5A517-A646-9B41-A48A-FAE937CFCB0B}"/>
                  </a:ext>
                </a:extLst>
              </p:cNvPr>
              <p:cNvSpPr txBox="1"/>
              <p:nvPr/>
            </p:nvSpPr>
            <p:spPr>
              <a:xfrm>
                <a:off x="17433469" y="5487867"/>
                <a:ext cx="1572980" cy="767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    </a:t>
                </a:r>
                <a:r>
                  <a:rPr lang="pl-PL">
                    <a:solidFill>
                      <a:schemeClr val="bg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</a:t>
                </a:r>
                <a:r>
                  <a:rPr lang="pl-PL">
                    <a:solidFill>
                      <a:schemeClr val="bg1"/>
                    </a:solidFill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0 B</a:t>
                </a:r>
                <a:endParaRPr kumimoji="0" lang="pl-PL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 charset="0"/>
                  <a:ea typeface="Helvetica Neue UltraLight" charset="0"/>
                  <a:cs typeface="Helvetica Neue UltraLight" charset="0"/>
                  <a:sym typeface="Helvetica Neue UltraLight"/>
                </a:endParaRPr>
              </a:p>
            </p:txBody>
          </p:sp>
          <p:cxnSp>
            <p:nvCxnSpPr>
              <p:cNvPr id="31" name="Łącznik prosty ze strzałką 32">
                <a:extLst>
                  <a:ext uri="{FF2B5EF4-FFF2-40B4-BE49-F238E27FC236}">
                    <a16:creationId xmlns:a16="http://schemas.microsoft.com/office/drawing/2014/main" id="{66623790-1320-D646-ABF6-80943FB412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97143" y="5747657"/>
                <a:ext cx="185963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a 33">
              <a:extLst>
                <a:ext uri="{FF2B5EF4-FFF2-40B4-BE49-F238E27FC236}">
                  <a16:creationId xmlns:a16="http://schemas.microsoft.com/office/drawing/2014/main" id="{21D0036D-7CE6-A544-B1D5-235522BD5DB9}"/>
                </a:ext>
              </a:extLst>
            </p:cNvPr>
            <p:cNvGrpSpPr/>
            <p:nvPr/>
          </p:nvGrpSpPr>
          <p:grpSpPr>
            <a:xfrm>
              <a:off x="13796626" y="11444983"/>
              <a:ext cx="7097486" cy="751085"/>
              <a:chOff x="13757737" y="3748041"/>
              <a:chExt cx="7097486" cy="751085"/>
            </a:xfrm>
          </p:grpSpPr>
          <p:sp>
            <p:nvSpPr>
              <p:cNvPr id="26" name="Prostokąt 34">
                <a:extLst>
                  <a:ext uri="{FF2B5EF4-FFF2-40B4-BE49-F238E27FC236}">
                    <a16:creationId xmlns:a16="http://schemas.microsoft.com/office/drawing/2014/main" id="{DFBD9147-DD78-9F4A-AD7D-4716AE02C61B}"/>
                  </a:ext>
                </a:extLst>
              </p:cNvPr>
              <p:cNvSpPr/>
              <p:nvPr/>
            </p:nvSpPr>
            <p:spPr>
              <a:xfrm>
                <a:off x="13757737" y="3748041"/>
                <a:ext cx="7097486" cy="71814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27" name="pole tekstowe 13">
                <a:extLst>
                  <a:ext uri="{FF2B5EF4-FFF2-40B4-BE49-F238E27FC236}">
                    <a16:creationId xmlns:a16="http://schemas.microsoft.com/office/drawing/2014/main" id="{4D0AEBEE-4F97-8B49-B5D1-816E5B2067CC}"/>
                  </a:ext>
                </a:extLst>
              </p:cNvPr>
              <p:cNvSpPr txBox="1"/>
              <p:nvPr/>
            </p:nvSpPr>
            <p:spPr>
              <a:xfrm>
                <a:off x="14193166" y="3801809"/>
                <a:ext cx="6226628" cy="6973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Thin</a:t>
                </a:r>
                <a:r>
                  <a:rPr kumimoji="0" lang="pl-PL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R/W </a:t>
                </a:r>
                <a:r>
                  <a:rPr kumimoji="0" lang="pl-PL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Layer</a:t>
                </a:r>
                <a:endParaRPr kumimoji="0" lang="pl-PL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</p:grpSp>
        <p:sp>
          <p:nvSpPr>
            <p:cNvPr id="19" name="Prostokąt 36">
              <a:extLst>
                <a:ext uri="{FF2B5EF4-FFF2-40B4-BE49-F238E27FC236}">
                  <a16:creationId xmlns:a16="http://schemas.microsoft.com/office/drawing/2014/main" id="{77379E54-9A6F-9144-ADD3-ABA1ECBFEFCF}"/>
                </a:ext>
              </a:extLst>
            </p:cNvPr>
            <p:cNvSpPr/>
            <p:nvPr/>
          </p:nvSpPr>
          <p:spPr>
            <a:xfrm>
              <a:off x="13544700" y="5478088"/>
              <a:ext cx="7601338" cy="5704112"/>
            </a:xfrm>
            <a:prstGeom prst="rect">
              <a:avLst/>
            </a:prstGeom>
            <a:noFill/>
            <a:ln w="12700" cap="flat">
              <a:solidFill>
                <a:schemeClr val="accent6">
                  <a:lumMod val="50000"/>
                  <a:lumOff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20" name="Prostokąt 37">
              <a:extLst>
                <a:ext uri="{FF2B5EF4-FFF2-40B4-BE49-F238E27FC236}">
                  <a16:creationId xmlns:a16="http://schemas.microsoft.com/office/drawing/2014/main" id="{5ACE6B8A-6C27-0C4F-B165-A9935973000A}"/>
                </a:ext>
              </a:extLst>
            </p:cNvPr>
            <p:cNvSpPr/>
            <p:nvPr/>
          </p:nvSpPr>
          <p:spPr>
            <a:xfrm>
              <a:off x="2919445" y="5518522"/>
              <a:ext cx="8012942" cy="5704112"/>
            </a:xfrm>
            <a:prstGeom prst="rect">
              <a:avLst/>
            </a:prstGeom>
            <a:noFill/>
            <a:ln w="12700" cap="flat">
              <a:solidFill>
                <a:schemeClr val="accent6">
                  <a:lumMod val="50000"/>
                  <a:lumOff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grpSp>
          <p:nvGrpSpPr>
            <p:cNvPr id="21" name="Grupa 38">
              <a:extLst>
                <a:ext uri="{FF2B5EF4-FFF2-40B4-BE49-F238E27FC236}">
                  <a16:creationId xmlns:a16="http://schemas.microsoft.com/office/drawing/2014/main" id="{BA86E078-8104-5544-9951-B54B577B27D2}"/>
                </a:ext>
              </a:extLst>
            </p:cNvPr>
            <p:cNvGrpSpPr/>
            <p:nvPr/>
          </p:nvGrpSpPr>
          <p:grpSpPr>
            <a:xfrm>
              <a:off x="3481096" y="4461283"/>
              <a:ext cx="7097486" cy="751085"/>
              <a:chOff x="13757737" y="3748041"/>
              <a:chExt cx="7097486" cy="751085"/>
            </a:xfrm>
          </p:grpSpPr>
          <p:sp>
            <p:nvSpPr>
              <p:cNvPr id="24" name="Prostokąt 39">
                <a:extLst>
                  <a:ext uri="{FF2B5EF4-FFF2-40B4-BE49-F238E27FC236}">
                    <a16:creationId xmlns:a16="http://schemas.microsoft.com/office/drawing/2014/main" id="{47201B5A-285D-BE41-94B2-E5FCA1266014}"/>
                  </a:ext>
                </a:extLst>
              </p:cNvPr>
              <p:cNvSpPr/>
              <p:nvPr/>
            </p:nvSpPr>
            <p:spPr>
              <a:xfrm>
                <a:off x="13757737" y="3748041"/>
                <a:ext cx="7097486" cy="71814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25" name="pole tekstowe 54">
                <a:extLst>
                  <a:ext uri="{FF2B5EF4-FFF2-40B4-BE49-F238E27FC236}">
                    <a16:creationId xmlns:a16="http://schemas.microsoft.com/office/drawing/2014/main" id="{D005DEE5-7A2F-6A40-89C0-20EF47466E3A}"/>
                  </a:ext>
                </a:extLst>
              </p:cNvPr>
              <p:cNvSpPr txBox="1"/>
              <p:nvPr/>
            </p:nvSpPr>
            <p:spPr>
              <a:xfrm>
                <a:off x="14193166" y="3801809"/>
                <a:ext cx="6226628" cy="6973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DockerFile</a:t>
                </a:r>
                <a:endParaRPr kumimoji="0" lang="pl-PL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</p:grpSp>
        <p:sp>
          <p:nvSpPr>
            <p:cNvPr id="22" name="Prostokąt 41">
              <a:extLst>
                <a:ext uri="{FF2B5EF4-FFF2-40B4-BE49-F238E27FC236}">
                  <a16:creationId xmlns:a16="http://schemas.microsoft.com/office/drawing/2014/main" id="{0EEEAF03-A3C1-484D-8636-420226177595}"/>
                </a:ext>
              </a:extLst>
            </p:cNvPr>
            <p:cNvSpPr/>
            <p:nvPr/>
          </p:nvSpPr>
          <p:spPr>
            <a:xfrm>
              <a:off x="13818399" y="4453989"/>
              <a:ext cx="7097486" cy="71814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23" name="pole tekstowe 57">
              <a:extLst>
                <a:ext uri="{FF2B5EF4-FFF2-40B4-BE49-F238E27FC236}">
                  <a16:creationId xmlns:a16="http://schemas.microsoft.com/office/drawing/2014/main" id="{F068B50C-A3F8-2D45-BF95-587966039913}"/>
                </a:ext>
              </a:extLst>
            </p:cNvPr>
            <p:cNvSpPr txBox="1"/>
            <p:nvPr/>
          </p:nvSpPr>
          <p:spPr>
            <a:xfrm>
              <a:off x="14253827" y="4507757"/>
              <a:ext cx="6226627" cy="697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l-PL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rPr>
                <a:t>Docker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1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container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32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Docker </a:t>
            </a:r>
            <a:r>
              <a:rPr lang="pl-PL" err="1">
                <a:latin typeface="medium-content-serif-font"/>
              </a:rPr>
              <a:t>containers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are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building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blocks</a:t>
            </a:r>
            <a:r>
              <a:rPr lang="pl-PL">
                <a:latin typeface="medium-content-serif-font"/>
              </a:rPr>
              <a:t> for </a:t>
            </a:r>
            <a:r>
              <a:rPr lang="pl-PL" err="1">
                <a:latin typeface="medium-content-serif-font"/>
              </a:rPr>
              <a:t>applications</a:t>
            </a:r>
            <a:r>
              <a:rPr lang="pl-PL">
                <a:latin typeface="medium-content-serif-fon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/>
              <a:t>Each</a:t>
            </a:r>
            <a:r>
              <a:rPr lang="pl-PL"/>
              <a:t> </a:t>
            </a:r>
            <a:r>
              <a:rPr lang="pl-PL" err="1"/>
              <a:t>container</a:t>
            </a:r>
            <a:r>
              <a:rPr lang="pl-PL"/>
              <a:t> </a:t>
            </a:r>
            <a:r>
              <a:rPr lang="pl-PL" err="1"/>
              <a:t>is</a:t>
            </a:r>
            <a:r>
              <a:rPr lang="pl-PL"/>
              <a:t> </a:t>
            </a:r>
            <a:r>
              <a:rPr lang="pl-PL" err="1"/>
              <a:t>an</a:t>
            </a:r>
            <a:r>
              <a:rPr lang="pl-PL"/>
              <a:t> image with a </a:t>
            </a:r>
            <a:r>
              <a:rPr lang="pl-PL" err="1"/>
              <a:t>readable</a:t>
            </a:r>
            <a:r>
              <a:rPr lang="pl-PL"/>
              <a:t>/</a:t>
            </a:r>
            <a:r>
              <a:rPr lang="pl-PL" err="1"/>
              <a:t>writeable</a:t>
            </a:r>
            <a:r>
              <a:rPr lang="pl-PL"/>
              <a:t> </a:t>
            </a:r>
            <a:r>
              <a:rPr lang="pl-PL" err="1"/>
              <a:t>layer</a:t>
            </a:r>
            <a:r>
              <a:rPr lang="pl-PL"/>
              <a:t> on top of a </a:t>
            </a:r>
            <a:r>
              <a:rPr lang="pl-PL" err="1"/>
              <a:t>bunch</a:t>
            </a:r>
            <a:r>
              <a:rPr lang="pl-PL"/>
              <a:t> of </a:t>
            </a:r>
            <a:r>
              <a:rPr lang="pl-PL" err="1"/>
              <a:t>read-only</a:t>
            </a:r>
            <a:r>
              <a:rPr lang="pl-PL"/>
              <a:t> </a:t>
            </a:r>
            <a:r>
              <a:rPr lang="pl-PL" err="1"/>
              <a:t>layers</a:t>
            </a:r>
            <a:r>
              <a:rPr lang="pl-PL"/>
              <a:t>.</a:t>
            </a:r>
          </a:p>
        </p:txBody>
      </p:sp>
      <p:grpSp>
        <p:nvGrpSpPr>
          <p:cNvPr id="49" name="Grupa 2">
            <a:extLst>
              <a:ext uri="{FF2B5EF4-FFF2-40B4-BE49-F238E27FC236}">
                <a16:creationId xmlns:a16="http://schemas.microsoft.com/office/drawing/2014/main" id="{80E79676-DFDB-3D43-A079-1C61D12B061E}"/>
              </a:ext>
            </a:extLst>
          </p:cNvPr>
          <p:cNvGrpSpPr/>
          <p:nvPr/>
        </p:nvGrpSpPr>
        <p:grpSpPr>
          <a:xfrm>
            <a:off x="457927" y="2717034"/>
            <a:ext cx="11454714" cy="3631453"/>
            <a:chOff x="-5665022" y="1703465"/>
            <a:chExt cx="22502672" cy="8409260"/>
          </a:xfrm>
        </p:grpSpPr>
        <p:grpSp>
          <p:nvGrpSpPr>
            <p:cNvPr id="50" name="Grupa 43">
              <a:extLst>
                <a:ext uri="{FF2B5EF4-FFF2-40B4-BE49-F238E27FC236}">
                  <a16:creationId xmlns:a16="http://schemas.microsoft.com/office/drawing/2014/main" id="{92A86298-D669-ED4A-9338-648E530E1338}"/>
                </a:ext>
              </a:extLst>
            </p:cNvPr>
            <p:cNvGrpSpPr/>
            <p:nvPr/>
          </p:nvGrpSpPr>
          <p:grpSpPr>
            <a:xfrm>
              <a:off x="-5665022" y="9259019"/>
              <a:ext cx="7097486" cy="790235"/>
              <a:chOff x="13757737" y="3748041"/>
              <a:chExt cx="7097486" cy="790235"/>
            </a:xfrm>
          </p:grpSpPr>
          <p:sp>
            <p:nvSpPr>
              <p:cNvPr id="83" name="Prostokąt 44">
                <a:extLst>
                  <a:ext uri="{FF2B5EF4-FFF2-40B4-BE49-F238E27FC236}">
                    <a16:creationId xmlns:a16="http://schemas.microsoft.com/office/drawing/2014/main" id="{F6056B2F-0B87-404B-99DD-C61F75AAF66A}"/>
                  </a:ext>
                </a:extLst>
              </p:cNvPr>
              <p:cNvSpPr/>
              <p:nvPr/>
            </p:nvSpPr>
            <p:spPr>
              <a:xfrm>
                <a:off x="13757737" y="3748041"/>
                <a:ext cx="7097486" cy="71814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84" name="pole tekstowe 13">
                <a:extLst>
                  <a:ext uri="{FF2B5EF4-FFF2-40B4-BE49-F238E27FC236}">
                    <a16:creationId xmlns:a16="http://schemas.microsoft.com/office/drawing/2014/main" id="{B41FCFC9-BA0D-3D4A-972D-8C8965D70A88}"/>
                  </a:ext>
                </a:extLst>
              </p:cNvPr>
              <p:cNvSpPr txBox="1"/>
              <p:nvPr/>
            </p:nvSpPr>
            <p:spPr>
              <a:xfrm>
                <a:off x="14193166" y="3801809"/>
                <a:ext cx="6226628" cy="7364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Container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1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Thin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R/W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Layer</a:t>
                </a:r>
                <a:endParaRPr kumimoji="0" lang="pl-PL" sz="1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</p:grpSp>
        <p:sp>
          <p:nvSpPr>
            <p:cNvPr id="51" name="Prostokąt 46">
              <a:extLst>
                <a:ext uri="{FF2B5EF4-FFF2-40B4-BE49-F238E27FC236}">
                  <a16:creationId xmlns:a16="http://schemas.microsoft.com/office/drawing/2014/main" id="{64C3B116-582D-7945-9C67-34181432539C}"/>
                </a:ext>
              </a:extLst>
            </p:cNvPr>
            <p:cNvSpPr/>
            <p:nvPr/>
          </p:nvSpPr>
          <p:spPr>
            <a:xfrm>
              <a:off x="1785645" y="2727564"/>
              <a:ext cx="7601338" cy="5704112"/>
            </a:xfrm>
            <a:prstGeom prst="rect">
              <a:avLst/>
            </a:prstGeom>
            <a:noFill/>
            <a:ln w="12700" cap="flat">
              <a:solidFill>
                <a:schemeClr val="accent6">
                  <a:lumMod val="50000"/>
                  <a:lumOff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52" name="Prostokąt 47">
              <a:extLst>
                <a:ext uri="{FF2B5EF4-FFF2-40B4-BE49-F238E27FC236}">
                  <a16:creationId xmlns:a16="http://schemas.microsoft.com/office/drawing/2014/main" id="{050DC10E-9A6F-1140-8000-1296AA0BD601}"/>
                </a:ext>
              </a:extLst>
            </p:cNvPr>
            <p:cNvSpPr/>
            <p:nvPr/>
          </p:nvSpPr>
          <p:spPr>
            <a:xfrm>
              <a:off x="2059344" y="1703465"/>
              <a:ext cx="7097486" cy="71814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53" name="pole tekstowe 57">
              <a:extLst>
                <a:ext uri="{FF2B5EF4-FFF2-40B4-BE49-F238E27FC236}">
                  <a16:creationId xmlns:a16="http://schemas.microsoft.com/office/drawing/2014/main" id="{FE099EB6-31DD-7843-9F68-43DEAEDBB27B}"/>
                </a:ext>
              </a:extLst>
            </p:cNvPr>
            <p:cNvSpPr txBox="1"/>
            <p:nvPr/>
          </p:nvSpPr>
          <p:spPr>
            <a:xfrm>
              <a:off x="2494772" y="1757233"/>
              <a:ext cx="6226628" cy="7364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l-PL" sz="1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rPr>
                <a:t>Docker Image</a:t>
              </a:r>
            </a:p>
          </p:txBody>
        </p:sp>
        <p:grpSp>
          <p:nvGrpSpPr>
            <p:cNvPr id="54" name="Grupa 49">
              <a:extLst>
                <a:ext uri="{FF2B5EF4-FFF2-40B4-BE49-F238E27FC236}">
                  <a16:creationId xmlns:a16="http://schemas.microsoft.com/office/drawing/2014/main" id="{25E03B4A-DCAC-1A48-A496-FFC7D7625F44}"/>
                </a:ext>
              </a:extLst>
            </p:cNvPr>
            <p:cNvGrpSpPr/>
            <p:nvPr/>
          </p:nvGrpSpPr>
          <p:grpSpPr>
            <a:xfrm>
              <a:off x="2039908" y="3040676"/>
              <a:ext cx="7097486" cy="889448"/>
              <a:chOff x="12228290" y="5355772"/>
              <a:chExt cx="7097486" cy="889448"/>
            </a:xfrm>
          </p:grpSpPr>
          <p:sp>
            <p:nvSpPr>
              <p:cNvPr id="80" name="Prostokąt 50">
                <a:extLst>
                  <a:ext uri="{FF2B5EF4-FFF2-40B4-BE49-F238E27FC236}">
                    <a16:creationId xmlns:a16="http://schemas.microsoft.com/office/drawing/2014/main" id="{12BBCE8E-97B7-1547-BE63-9324771972BB}"/>
                  </a:ext>
                </a:extLst>
              </p:cNvPr>
              <p:cNvSpPr/>
              <p:nvPr/>
            </p:nvSpPr>
            <p:spPr>
              <a:xfrm>
                <a:off x="12228290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81" name="pole tekstowe 2">
                <a:extLst>
                  <a:ext uri="{FF2B5EF4-FFF2-40B4-BE49-F238E27FC236}">
                    <a16:creationId xmlns:a16="http://schemas.microsoft.com/office/drawing/2014/main" id="{A8E5B1CC-728A-B64E-A6C4-4405F7DA3BEA}"/>
                  </a:ext>
                </a:extLst>
              </p:cNvPr>
              <p:cNvSpPr txBox="1"/>
              <p:nvPr/>
            </p:nvSpPr>
            <p:spPr>
              <a:xfrm>
                <a:off x="12614741" y="5508752"/>
                <a:ext cx="5138057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91e54dbfb1179</a:t>
                </a:r>
              </a:p>
            </p:txBody>
          </p:sp>
          <p:sp>
            <p:nvSpPr>
              <p:cNvPr id="82" name="pole tekstowe 8">
                <a:extLst>
                  <a:ext uri="{FF2B5EF4-FFF2-40B4-BE49-F238E27FC236}">
                    <a16:creationId xmlns:a16="http://schemas.microsoft.com/office/drawing/2014/main" id="{94B49B70-AE4D-7541-B4FA-CB39421E2801}"/>
                  </a:ext>
                </a:extLst>
              </p:cNvPr>
              <p:cNvSpPr txBox="1"/>
              <p:nvPr/>
            </p:nvSpPr>
            <p:spPr>
              <a:xfrm>
                <a:off x="17262932" y="5508752"/>
                <a:ext cx="1641932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1400">
                    <a:solidFill>
                      <a:schemeClr val="bg1"/>
                    </a:solidFill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 280 M</a:t>
                </a:r>
                <a:r>
                  <a:rPr kumimoji="0" lang="pl-PL" sz="140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 charset="0"/>
                    <a:ea typeface="Helvetica Neue UltraLight" charset="0"/>
                    <a:cs typeface="Helvetica Neue UltraLight" charset="0"/>
                    <a:sym typeface="Helvetica Neue UltraLight"/>
                  </a:rPr>
                  <a:t>B</a:t>
                </a:r>
              </a:p>
            </p:txBody>
          </p:sp>
        </p:grpSp>
        <p:grpSp>
          <p:nvGrpSpPr>
            <p:cNvPr id="55" name="Grupa 53">
              <a:extLst>
                <a:ext uri="{FF2B5EF4-FFF2-40B4-BE49-F238E27FC236}">
                  <a16:creationId xmlns:a16="http://schemas.microsoft.com/office/drawing/2014/main" id="{C7996E23-AF04-7546-B373-0A1D90AE4CC9}"/>
                </a:ext>
              </a:extLst>
            </p:cNvPr>
            <p:cNvGrpSpPr/>
            <p:nvPr/>
          </p:nvGrpSpPr>
          <p:grpSpPr>
            <a:xfrm>
              <a:off x="2039908" y="4085704"/>
              <a:ext cx="7097486" cy="889448"/>
              <a:chOff x="12206516" y="5355772"/>
              <a:chExt cx="7097486" cy="889448"/>
            </a:xfrm>
          </p:grpSpPr>
          <p:sp>
            <p:nvSpPr>
              <p:cNvPr id="77" name="Prostokąt 54">
                <a:extLst>
                  <a:ext uri="{FF2B5EF4-FFF2-40B4-BE49-F238E27FC236}">
                    <a16:creationId xmlns:a16="http://schemas.microsoft.com/office/drawing/2014/main" id="{B438AF3D-00F5-CE43-81F9-8597FC74ADE6}"/>
                  </a:ext>
                </a:extLst>
              </p:cNvPr>
              <p:cNvSpPr/>
              <p:nvPr/>
            </p:nvSpPr>
            <p:spPr>
              <a:xfrm>
                <a:off x="12206516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78" name="pole tekstowe 18">
                <a:extLst>
                  <a:ext uri="{FF2B5EF4-FFF2-40B4-BE49-F238E27FC236}">
                    <a16:creationId xmlns:a16="http://schemas.microsoft.com/office/drawing/2014/main" id="{D7BAC6AE-DF18-EB46-84A3-8F0EB963C46D}"/>
                  </a:ext>
                </a:extLst>
              </p:cNvPr>
              <p:cNvSpPr txBox="1"/>
              <p:nvPr/>
            </p:nvSpPr>
            <p:spPr>
              <a:xfrm>
                <a:off x="12485918" y="5508752"/>
                <a:ext cx="5138057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d74508f6632fd</a:t>
                </a:r>
              </a:p>
            </p:txBody>
          </p:sp>
          <p:sp>
            <p:nvSpPr>
              <p:cNvPr id="79" name="pole tekstowe 19">
                <a:extLst>
                  <a:ext uri="{FF2B5EF4-FFF2-40B4-BE49-F238E27FC236}">
                    <a16:creationId xmlns:a16="http://schemas.microsoft.com/office/drawing/2014/main" id="{35FE49BA-456E-D141-A3D8-91393D4CC07F}"/>
                  </a:ext>
                </a:extLst>
              </p:cNvPr>
              <p:cNvSpPr txBox="1"/>
              <p:nvPr/>
            </p:nvSpPr>
            <p:spPr>
              <a:xfrm>
                <a:off x="17134109" y="5508752"/>
                <a:ext cx="1641932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  300 KB</a:t>
                </a:r>
              </a:p>
            </p:txBody>
          </p:sp>
        </p:grpSp>
        <p:grpSp>
          <p:nvGrpSpPr>
            <p:cNvPr id="56" name="Grupa 57">
              <a:extLst>
                <a:ext uri="{FF2B5EF4-FFF2-40B4-BE49-F238E27FC236}">
                  <a16:creationId xmlns:a16="http://schemas.microsoft.com/office/drawing/2014/main" id="{51ED8D53-D5B0-0A49-A47C-0868BDD6984F}"/>
                </a:ext>
              </a:extLst>
            </p:cNvPr>
            <p:cNvGrpSpPr/>
            <p:nvPr/>
          </p:nvGrpSpPr>
          <p:grpSpPr>
            <a:xfrm>
              <a:off x="2041729" y="5144487"/>
              <a:ext cx="7097486" cy="889448"/>
              <a:chOff x="12186563" y="5355772"/>
              <a:chExt cx="7097486" cy="889448"/>
            </a:xfrm>
          </p:grpSpPr>
          <p:sp>
            <p:nvSpPr>
              <p:cNvPr id="74" name="Prostokąt 58">
                <a:extLst>
                  <a:ext uri="{FF2B5EF4-FFF2-40B4-BE49-F238E27FC236}">
                    <a16:creationId xmlns:a16="http://schemas.microsoft.com/office/drawing/2014/main" id="{192301A6-6FA1-EB47-B36E-657061DC9BF7}"/>
                  </a:ext>
                </a:extLst>
              </p:cNvPr>
              <p:cNvSpPr/>
              <p:nvPr/>
            </p:nvSpPr>
            <p:spPr>
              <a:xfrm>
                <a:off x="12186563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75" name="pole tekstowe 23">
                <a:extLst>
                  <a:ext uri="{FF2B5EF4-FFF2-40B4-BE49-F238E27FC236}">
                    <a16:creationId xmlns:a16="http://schemas.microsoft.com/office/drawing/2014/main" id="{8382C55A-DA4D-3343-A105-B804E2046B8E}"/>
                  </a:ext>
                </a:extLst>
              </p:cNvPr>
              <p:cNvSpPr txBox="1"/>
              <p:nvPr/>
            </p:nvSpPr>
            <p:spPr>
              <a:xfrm>
                <a:off x="12464143" y="5508752"/>
                <a:ext cx="5138057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c22013c84729</a:t>
                </a:r>
              </a:p>
            </p:txBody>
          </p:sp>
          <p:sp>
            <p:nvSpPr>
              <p:cNvPr id="76" name="pole tekstowe 24">
                <a:extLst>
                  <a:ext uri="{FF2B5EF4-FFF2-40B4-BE49-F238E27FC236}">
                    <a16:creationId xmlns:a16="http://schemas.microsoft.com/office/drawing/2014/main" id="{73193F48-1DBE-DC44-A4DE-2A9A88BAFD2C}"/>
                  </a:ext>
                </a:extLst>
              </p:cNvPr>
              <p:cNvSpPr txBox="1"/>
              <p:nvPr/>
            </p:nvSpPr>
            <p:spPr>
              <a:xfrm>
                <a:off x="17090560" y="5508752"/>
                <a:ext cx="1663707" cy="736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100.5 KB</a:t>
                </a:r>
              </a:p>
            </p:txBody>
          </p:sp>
        </p:grpSp>
        <p:grpSp>
          <p:nvGrpSpPr>
            <p:cNvPr id="57" name="Grupa 61">
              <a:extLst>
                <a:ext uri="{FF2B5EF4-FFF2-40B4-BE49-F238E27FC236}">
                  <a16:creationId xmlns:a16="http://schemas.microsoft.com/office/drawing/2014/main" id="{5B2ED83A-D894-4E44-B614-2DA1AF3586A2}"/>
                </a:ext>
              </a:extLst>
            </p:cNvPr>
            <p:cNvGrpSpPr/>
            <p:nvPr/>
          </p:nvGrpSpPr>
          <p:grpSpPr>
            <a:xfrm>
              <a:off x="2039908" y="6169587"/>
              <a:ext cx="7097486" cy="875541"/>
              <a:chOff x="12184742" y="5355772"/>
              <a:chExt cx="7097486" cy="963095"/>
            </a:xfrm>
          </p:grpSpPr>
          <p:sp>
            <p:nvSpPr>
              <p:cNvPr id="71" name="Prostokąt 62">
                <a:extLst>
                  <a:ext uri="{FF2B5EF4-FFF2-40B4-BE49-F238E27FC236}">
                    <a16:creationId xmlns:a16="http://schemas.microsoft.com/office/drawing/2014/main" id="{197F9196-C402-8D4D-9859-4FA1F91E244D}"/>
                  </a:ext>
                </a:extLst>
              </p:cNvPr>
              <p:cNvSpPr/>
              <p:nvPr/>
            </p:nvSpPr>
            <p:spPr>
              <a:xfrm>
                <a:off x="12184742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72" name="pole tekstowe 28">
                <a:extLst>
                  <a:ext uri="{FF2B5EF4-FFF2-40B4-BE49-F238E27FC236}">
                    <a16:creationId xmlns:a16="http://schemas.microsoft.com/office/drawing/2014/main" id="{EF1E8B42-0FCB-8B44-8817-4D7B825C30C3}"/>
                  </a:ext>
                </a:extLst>
              </p:cNvPr>
              <p:cNvSpPr txBox="1"/>
              <p:nvPr/>
            </p:nvSpPr>
            <p:spPr>
              <a:xfrm>
                <a:off x="12571193" y="5508752"/>
                <a:ext cx="5138057" cy="810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a02ee41c795f</a:t>
                </a:r>
              </a:p>
            </p:txBody>
          </p:sp>
          <p:sp>
            <p:nvSpPr>
              <p:cNvPr id="73" name="pole tekstowe 29">
                <a:extLst>
                  <a:ext uri="{FF2B5EF4-FFF2-40B4-BE49-F238E27FC236}">
                    <a16:creationId xmlns:a16="http://schemas.microsoft.com/office/drawing/2014/main" id="{D9DF52A9-5B3D-C947-BF69-9028E95DB25B}"/>
                  </a:ext>
                </a:extLst>
              </p:cNvPr>
              <p:cNvSpPr txBox="1"/>
              <p:nvPr/>
            </p:nvSpPr>
            <p:spPr>
              <a:xfrm>
                <a:off x="17665700" y="5508752"/>
                <a:ext cx="1195614" cy="810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254 B</a:t>
                </a:r>
              </a:p>
            </p:txBody>
          </p:sp>
        </p:grpSp>
        <p:grpSp>
          <p:nvGrpSpPr>
            <p:cNvPr id="58" name="Grupa 65">
              <a:extLst>
                <a:ext uri="{FF2B5EF4-FFF2-40B4-BE49-F238E27FC236}">
                  <a16:creationId xmlns:a16="http://schemas.microsoft.com/office/drawing/2014/main" id="{89B28E6B-F5F2-B546-801C-48EBD29B3307}"/>
                </a:ext>
              </a:extLst>
            </p:cNvPr>
            <p:cNvGrpSpPr/>
            <p:nvPr/>
          </p:nvGrpSpPr>
          <p:grpSpPr>
            <a:xfrm>
              <a:off x="2039908" y="7098736"/>
              <a:ext cx="7097486" cy="875541"/>
              <a:chOff x="12162968" y="5355772"/>
              <a:chExt cx="7097486" cy="963095"/>
            </a:xfrm>
          </p:grpSpPr>
          <p:sp>
            <p:nvSpPr>
              <p:cNvPr id="68" name="Prostokąt 66">
                <a:extLst>
                  <a:ext uri="{FF2B5EF4-FFF2-40B4-BE49-F238E27FC236}">
                    <a16:creationId xmlns:a16="http://schemas.microsoft.com/office/drawing/2014/main" id="{1DBD4646-650F-BC46-B849-DA72A36B2D5A}"/>
                  </a:ext>
                </a:extLst>
              </p:cNvPr>
              <p:cNvSpPr/>
              <p:nvPr/>
            </p:nvSpPr>
            <p:spPr>
              <a:xfrm>
                <a:off x="12162968" y="5355772"/>
                <a:ext cx="7097486" cy="827314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69" name="pole tekstowe 38">
                <a:extLst>
                  <a:ext uri="{FF2B5EF4-FFF2-40B4-BE49-F238E27FC236}">
                    <a16:creationId xmlns:a16="http://schemas.microsoft.com/office/drawing/2014/main" id="{D5A1429F-44D3-7A4A-BF22-DDA63CBEE21C}"/>
                  </a:ext>
                </a:extLst>
              </p:cNvPr>
              <p:cNvSpPr txBox="1"/>
              <p:nvPr/>
            </p:nvSpPr>
            <p:spPr>
              <a:xfrm>
                <a:off x="12549419" y="5508752"/>
                <a:ext cx="5138057" cy="810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5614e355542</a:t>
                </a:r>
              </a:p>
            </p:txBody>
          </p:sp>
          <p:sp>
            <p:nvSpPr>
              <p:cNvPr id="70" name="pole tekstowe 39">
                <a:extLst>
                  <a:ext uri="{FF2B5EF4-FFF2-40B4-BE49-F238E27FC236}">
                    <a16:creationId xmlns:a16="http://schemas.microsoft.com/office/drawing/2014/main" id="{07AAF88C-AF39-1C44-B3AB-F9606E337276}"/>
                  </a:ext>
                </a:extLst>
              </p:cNvPr>
              <p:cNvSpPr txBox="1"/>
              <p:nvPr/>
            </p:nvSpPr>
            <p:spPr>
              <a:xfrm>
                <a:off x="17433471" y="5487867"/>
                <a:ext cx="1572979" cy="8101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pl-PL" sz="1400">
                    <a:solidFill>
                      <a:schemeClr val="bg1"/>
                    </a:solidFill>
                    <a:latin typeface="Helvetica Neue UltraLight" charset="0"/>
                    <a:ea typeface="Helvetica Neue UltraLight" charset="0"/>
                    <a:cs typeface="Helvetica Neue UltraLight" charset="0"/>
                  </a:rPr>
                  <a:t>      0 B</a:t>
                </a:r>
                <a:endParaRPr kumimoji="0" lang="pl-PL" sz="140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 charset="0"/>
                  <a:ea typeface="Helvetica Neue UltraLight" charset="0"/>
                  <a:cs typeface="Helvetica Neue UltraLight" charset="0"/>
                  <a:sym typeface="Helvetica Neue UltraLight"/>
                </a:endParaRPr>
              </a:p>
            </p:txBody>
          </p:sp>
        </p:grpSp>
        <p:grpSp>
          <p:nvGrpSpPr>
            <p:cNvPr id="59" name="Grupa 69">
              <a:extLst>
                <a:ext uri="{FF2B5EF4-FFF2-40B4-BE49-F238E27FC236}">
                  <a16:creationId xmlns:a16="http://schemas.microsoft.com/office/drawing/2014/main" id="{4C5B375F-BE67-5F45-8CEA-4C37920F4115}"/>
                </a:ext>
              </a:extLst>
            </p:cNvPr>
            <p:cNvGrpSpPr/>
            <p:nvPr/>
          </p:nvGrpSpPr>
          <p:grpSpPr>
            <a:xfrm>
              <a:off x="2037571" y="9268723"/>
              <a:ext cx="7097486" cy="790235"/>
              <a:chOff x="13757737" y="3748041"/>
              <a:chExt cx="7097486" cy="790235"/>
            </a:xfrm>
          </p:grpSpPr>
          <p:sp>
            <p:nvSpPr>
              <p:cNvPr id="66" name="Prostokąt 70">
                <a:extLst>
                  <a:ext uri="{FF2B5EF4-FFF2-40B4-BE49-F238E27FC236}">
                    <a16:creationId xmlns:a16="http://schemas.microsoft.com/office/drawing/2014/main" id="{BA8E792D-FC54-E642-9E1E-E64E6EED9FF4}"/>
                  </a:ext>
                </a:extLst>
              </p:cNvPr>
              <p:cNvSpPr/>
              <p:nvPr/>
            </p:nvSpPr>
            <p:spPr>
              <a:xfrm>
                <a:off x="13757737" y="3748041"/>
                <a:ext cx="7097486" cy="71814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67" name="pole tekstowe 13">
                <a:extLst>
                  <a:ext uri="{FF2B5EF4-FFF2-40B4-BE49-F238E27FC236}">
                    <a16:creationId xmlns:a16="http://schemas.microsoft.com/office/drawing/2014/main" id="{59336362-88B1-BB40-AC5A-072A0DB67312}"/>
                  </a:ext>
                </a:extLst>
              </p:cNvPr>
              <p:cNvSpPr txBox="1"/>
              <p:nvPr/>
            </p:nvSpPr>
            <p:spPr>
              <a:xfrm>
                <a:off x="14193166" y="3801809"/>
                <a:ext cx="6226628" cy="7364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Container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2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Thin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R/W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Layer</a:t>
                </a:r>
                <a:endParaRPr kumimoji="0" lang="pl-PL" sz="1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</p:grpSp>
        <p:grpSp>
          <p:nvGrpSpPr>
            <p:cNvPr id="60" name="Grupa 72">
              <a:extLst>
                <a:ext uri="{FF2B5EF4-FFF2-40B4-BE49-F238E27FC236}">
                  <a16:creationId xmlns:a16="http://schemas.microsoft.com/office/drawing/2014/main" id="{D40D8616-27A5-4944-9758-88240331474E}"/>
                </a:ext>
              </a:extLst>
            </p:cNvPr>
            <p:cNvGrpSpPr/>
            <p:nvPr/>
          </p:nvGrpSpPr>
          <p:grpSpPr>
            <a:xfrm>
              <a:off x="9740164" y="9322490"/>
              <a:ext cx="7097486" cy="790235"/>
              <a:chOff x="13757737" y="3748041"/>
              <a:chExt cx="7097486" cy="790235"/>
            </a:xfrm>
          </p:grpSpPr>
          <p:sp>
            <p:nvSpPr>
              <p:cNvPr id="64" name="Prostokąt 73">
                <a:extLst>
                  <a:ext uri="{FF2B5EF4-FFF2-40B4-BE49-F238E27FC236}">
                    <a16:creationId xmlns:a16="http://schemas.microsoft.com/office/drawing/2014/main" id="{70C723D3-8F77-C040-BBBB-A8E28F66FAF1}"/>
                  </a:ext>
                </a:extLst>
              </p:cNvPr>
              <p:cNvSpPr/>
              <p:nvPr/>
            </p:nvSpPr>
            <p:spPr>
              <a:xfrm>
                <a:off x="13757737" y="3748041"/>
                <a:ext cx="7097486" cy="71814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pl-PL" sz="4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  <p:sp>
            <p:nvSpPr>
              <p:cNvPr id="65" name="pole tekstowe 13">
                <a:extLst>
                  <a:ext uri="{FF2B5EF4-FFF2-40B4-BE49-F238E27FC236}">
                    <a16:creationId xmlns:a16="http://schemas.microsoft.com/office/drawing/2014/main" id="{A700B30E-B3A5-6D4C-AA69-150A0B7592FE}"/>
                  </a:ext>
                </a:extLst>
              </p:cNvPr>
              <p:cNvSpPr txBox="1"/>
              <p:nvPr/>
            </p:nvSpPr>
            <p:spPr>
              <a:xfrm>
                <a:off x="14193166" y="3801809"/>
                <a:ext cx="6226628" cy="7364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Container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3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Thin</a:t>
                </a:r>
                <a:r>
                  <a:rPr kumimoji="0" lang="pl-PL" sz="1400" b="0" i="0" u="none" strike="noStrike" cap="none" spc="0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 R/W </a:t>
                </a:r>
                <a:r>
                  <a:rPr kumimoji="0" lang="pl-PL" sz="1400" b="0" i="0" u="none" strike="noStrike" cap="none" spc="0" normalizeH="0" baseline="0" err="1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Helvetica Neue UltraLight"/>
                    <a:ea typeface="Helvetica Neue UltraLight"/>
                    <a:cs typeface="Helvetica Neue UltraLight"/>
                    <a:sym typeface="Helvetica Neue UltraLight"/>
                  </a:rPr>
                  <a:t>Layer</a:t>
                </a:r>
                <a:endParaRPr kumimoji="0" lang="pl-PL" sz="14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Helvetica Neue UltraLight"/>
                  <a:ea typeface="Helvetica Neue UltraLight"/>
                  <a:cs typeface="Helvetica Neue UltraLight"/>
                  <a:sym typeface="Helvetica Neue UltraLight"/>
                </a:endParaRPr>
              </a:p>
            </p:txBody>
          </p:sp>
        </p:grpSp>
        <p:sp>
          <p:nvSpPr>
            <p:cNvPr id="61" name="Strzałka w lewo i prawo 75">
              <a:extLst>
                <a:ext uri="{FF2B5EF4-FFF2-40B4-BE49-F238E27FC236}">
                  <a16:creationId xmlns:a16="http://schemas.microsoft.com/office/drawing/2014/main" id="{F28B5D42-13A4-064C-ABE6-BACFBC485725}"/>
                </a:ext>
              </a:extLst>
            </p:cNvPr>
            <p:cNvSpPr/>
            <p:nvPr/>
          </p:nvSpPr>
          <p:spPr>
            <a:xfrm rot="19229498">
              <a:off x="820353" y="8170985"/>
              <a:ext cx="1893132" cy="827343"/>
            </a:xfrm>
            <a:prstGeom prst="left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62" name="Strzałka w lewo i prawo 76">
              <a:extLst>
                <a:ext uri="{FF2B5EF4-FFF2-40B4-BE49-F238E27FC236}">
                  <a16:creationId xmlns:a16="http://schemas.microsoft.com/office/drawing/2014/main" id="{B3879C5C-D3D8-1D44-A0D2-BBF8FD540315}"/>
                </a:ext>
              </a:extLst>
            </p:cNvPr>
            <p:cNvSpPr/>
            <p:nvPr/>
          </p:nvSpPr>
          <p:spPr>
            <a:xfrm rot="2480499">
              <a:off x="8311663" y="8152961"/>
              <a:ext cx="1893132" cy="827343"/>
            </a:xfrm>
            <a:prstGeom prst="left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  <p:sp>
          <p:nvSpPr>
            <p:cNvPr id="63" name="Strzałka w lewo i prawo 77">
              <a:extLst>
                <a:ext uri="{FF2B5EF4-FFF2-40B4-BE49-F238E27FC236}">
                  <a16:creationId xmlns:a16="http://schemas.microsoft.com/office/drawing/2014/main" id="{CEFFB9BD-C380-2542-B89C-1EAAEE73A8DE}"/>
                </a:ext>
              </a:extLst>
            </p:cNvPr>
            <p:cNvSpPr/>
            <p:nvPr/>
          </p:nvSpPr>
          <p:spPr>
            <a:xfrm rot="16200000">
              <a:off x="4850099" y="8152205"/>
              <a:ext cx="1334513" cy="827343"/>
            </a:xfrm>
            <a:prstGeom prst="left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l-PL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Helvetica Neue UltraLight"/>
                <a:ea typeface="Helvetica Neue UltraLight"/>
                <a:cs typeface="Helvetica Neue UltraLight"/>
                <a:sym typeface="Helvetica Neue Ul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630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33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A1F3AD-98B4-094F-AC31-B21589BE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901"/>
            <a:ext cx="12192000" cy="40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4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34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Build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an</a:t>
            </a:r>
            <a:r>
              <a:rPr lang="pl-PL">
                <a:latin typeface="medium-content-serif-font"/>
              </a:rPr>
              <a:t> image from a </a:t>
            </a:r>
            <a:r>
              <a:rPr lang="pl-PL" err="1">
                <a:latin typeface="medium-content-serif-font"/>
              </a:rPr>
              <a:t>Dockerfile</a:t>
            </a:r>
            <a:r>
              <a:rPr lang="pl-PL">
                <a:latin typeface="medium-content-serif-font"/>
              </a:rPr>
              <a:t> and a „</a:t>
            </a:r>
            <a:r>
              <a:rPr lang="pl-PL" err="1">
                <a:latin typeface="medium-content-serif-font"/>
              </a:rPr>
              <a:t>context</a:t>
            </a:r>
            <a:r>
              <a:rPr lang="pl-PL">
                <a:latin typeface="medium-content-serif-font"/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„</a:t>
            </a:r>
            <a:r>
              <a:rPr lang="pl-PL" err="1">
                <a:latin typeface="medium-content-serif-font"/>
              </a:rPr>
              <a:t>Context</a:t>
            </a:r>
            <a:r>
              <a:rPr lang="pl-PL">
                <a:latin typeface="medium-content-serif-font"/>
              </a:rPr>
              <a:t>” </a:t>
            </a:r>
            <a:r>
              <a:rPr lang="pl-PL" err="1">
                <a:latin typeface="medium-content-serif-font"/>
              </a:rPr>
              <a:t>is</a:t>
            </a:r>
            <a:r>
              <a:rPr lang="pl-PL">
                <a:latin typeface="medium-content-serif-font"/>
              </a:rPr>
              <a:t> a set of </a:t>
            </a:r>
            <a:r>
              <a:rPr lang="pl-PL" err="1">
                <a:latin typeface="medium-content-serif-font"/>
              </a:rPr>
              <a:t>files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located</a:t>
            </a:r>
            <a:r>
              <a:rPr lang="pl-PL">
                <a:latin typeface="medium-content-serif-font"/>
              </a:rPr>
              <a:t> in a </a:t>
            </a:r>
            <a:r>
              <a:rPr lang="pl-PL" err="1">
                <a:latin typeface="medium-content-serif-font"/>
              </a:rPr>
              <a:t>specific</a:t>
            </a:r>
            <a:r>
              <a:rPr lang="pl-PL">
                <a:latin typeface="medium-content-serif-font"/>
              </a:rPr>
              <a:t> PATH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URL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550902-1A86-2E46-8A14-967623BD7BA8}"/>
              </a:ext>
            </a:extLst>
          </p:cNvPr>
          <p:cNvSpPr/>
          <p:nvPr/>
        </p:nvSpPr>
        <p:spPr>
          <a:xfrm>
            <a:off x="517616" y="2587674"/>
            <a:ext cx="11394334" cy="175432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build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.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build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an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image with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Dockerfile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and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context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current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directory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build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–f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Dockerfile.test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use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Dockerfile.test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instead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build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–t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myimage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.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tag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an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image</a:t>
            </a: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build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github.com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creack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docker-firefox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clone git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repo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and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use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as a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context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r>
              <a:rPr lang="pl-PL"/>
              <a:t> </a:t>
            </a:r>
            <a:endParaRPr lang="pl-PL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4379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run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35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Runs</a:t>
            </a:r>
            <a:r>
              <a:rPr lang="pl-PL">
                <a:latin typeface="medium-content-serif-font"/>
              </a:rPr>
              <a:t> proces in </a:t>
            </a:r>
            <a:r>
              <a:rPr lang="pl-PL" err="1">
                <a:latin typeface="medium-content-serif-font"/>
              </a:rPr>
              <a:t>isolated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container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Must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specify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an</a:t>
            </a:r>
            <a:r>
              <a:rPr lang="pl-PL">
                <a:latin typeface="medium-content-serif-font"/>
              </a:rPr>
              <a:t>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Image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be </a:t>
            </a:r>
            <a:r>
              <a:rPr lang="pl-PL" err="1">
                <a:latin typeface="medium-content-serif-font"/>
              </a:rPr>
              <a:t>local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from </a:t>
            </a:r>
            <a:r>
              <a:rPr lang="pl-PL" err="1">
                <a:latin typeface="medium-content-serif-font"/>
              </a:rPr>
              <a:t>remote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repository</a:t>
            </a:r>
            <a:r>
              <a:rPr lang="pl-PL">
                <a:latin typeface="medium-content-serif-font"/>
              </a:rPr>
              <a:t> (</a:t>
            </a:r>
            <a:r>
              <a:rPr lang="pl-PL" err="1">
                <a:latin typeface="medium-content-serif-font"/>
              </a:rPr>
              <a:t>DockerHub</a:t>
            </a:r>
            <a:r>
              <a:rPr lang="pl-PL">
                <a:latin typeface="medium-content-serif-font"/>
              </a:rPr>
              <a:t> by </a:t>
            </a:r>
            <a:r>
              <a:rPr lang="pl-PL" err="1">
                <a:latin typeface="medium-content-serif-font"/>
              </a:rPr>
              <a:t>default</a:t>
            </a:r>
            <a:r>
              <a:rPr lang="pl-PL">
                <a:latin typeface="medium-content-serif-fon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be run in </a:t>
            </a:r>
            <a:r>
              <a:rPr lang="pl-PL" err="1">
                <a:latin typeface="medium-content-serif-font"/>
              </a:rPr>
              <a:t>detached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mode</a:t>
            </a:r>
            <a:r>
              <a:rPr lang="pl-PL">
                <a:latin typeface="medium-content-serif-font"/>
              </a:rPr>
              <a:t> (</a:t>
            </a:r>
            <a:r>
              <a:rPr lang="pl-PL" err="1">
                <a:latin typeface="medium-content-serif-font"/>
              </a:rPr>
              <a:t>background</a:t>
            </a:r>
            <a:r>
              <a:rPr lang="pl-PL">
                <a:latin typeface="medium-content-serif-font"/>
              </a:rPr>
              <a:t>)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in </a:t>
            </a:r>
            <a:r>
              <a:rPr lang="pl-PL" err="1">
                <a:latin typeface="medium-content-serif-font"/>
              </a:rPr>
              <a:t>foreground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mode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>
              <a:latin typeface="medium-content-serif-fon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550902-1A86-2E46-8A14-967623BD7BA8}"/>
              </a:ext>
            </a:extLst>
          </p:cNvPr>
          <p:cNvSpPr/>
          <p:nvPr/>
        </p:nvSpPr>
        <p:spPr>
          <a:xfrm>
            <a:off x="348909" y="3267838"/>
            <a:ext cx="11394334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images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list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all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local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images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mylocalimage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run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mylocalimage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foreground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mode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–d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mylocalimage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run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mylocalimage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background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mode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–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it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-t –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allocate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a pseudo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tty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, -i –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keep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STDIN open</a:t>
            </a: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–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rm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myserver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remove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container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after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exits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–p 80:80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myserver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map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local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port 80 to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container’s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port 80</a:t>
            </a: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whoami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run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image and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execut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„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whoami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”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command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run –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myserver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bash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runs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container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myserver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and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executes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bash</a:t>
            </a:r>
            <a:endParaRPr lang="pl-PL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35126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registry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36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/>
              <a:t>Stateless, highly scalable server side application that stores and lets you distribute Docker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>
                <a:latin typeface="medium-content-serif-font"/>
              </a:rPr>
              <a:t>Use cases:</a:t>
            </a:r>
          </a:p>
          <a:p>
            <a:pPr marL="1028700" lvl="1" indent="-342900"/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</a:rPr>
              <a:t>tightly control where your images are being stored</a:t>
            </a:r>
          </a:p>
          <a:p>
            <a:pPr marL="1028700" lvl="1" indent="-342900"/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</a:rPr>
              <a:t>fully own your images distribution pipeline</a:t>
            </a:r>
          </a:p>
          <a:p>
            <a:pPr marL="1028700" lvl="1" indent="-342900"/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</a:rPr>
              <a:t>integrate image storage and distribution tightly into your in-house development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/>
              <a:t>Images in registry can be public or private (requires authentication)</a:t>
            </a:r>
            <a:endParaRPr lang="en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err="1">
                <a:solidFill>
                  <a:schemeClr val="tx1">
                    <a:lumMod val="75000"/>
                    <a:lumOff val="25000"/>
                  </a:schemeClr>
                </a:solidFill>
              </a:rPr>
              <a:t>DockerHub</a:t>
            </a: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</a:rPr>
              <a:t> – free to use, hosted Docker Registry.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550902-1A86-2E46-8A14-967623BD7BA8}"/>
              </a:ext>
            </a:extLst>
          </p:cNvPr>
          <p:cNvSpPr/>
          <p:nvPr/>
        </p:nvSpPr>
        <p:spPr>
          <a:xfrm>
            <a:off x="348909" y="4261557"/>
            <a:ext cx="11394334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run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chmurowiskoregistry.azurecr.io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/hello-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world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run image from registry 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pull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chmurowiskoregistry.azurecr.io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/hello-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world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pull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container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from registry and cache on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local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machine</a:t>
            </a:r>
            <a:endParaRPr lang="pl-PL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tag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chmurowiskoregistry.azurecr.io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tag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an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image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so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it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points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to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your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registry</a:t>
            </a:r>
          </a:p>
          <a:p>
            <a:pPr fontAlgn="base"/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docker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push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chmurowiskoregistry.azurecr.io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/</a:t>
            </a:r>
            <a:r>
              <a:rPr lang="pl-PL" err="1">
                <a:solidFill>
                  <a:schemeClr val="bg1"/>
                </a:solidFill>
                <a:latin typeface="Menlo-Regular" panose="020B0609030804020204" pitchFamily="49" charset="0"/>
              </a:rPr>
              <a:t>ubuntu</a:t>
            </a:r>
            <a:r>
              <a:rPr lang="pl-PL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//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push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an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image to </a:t>
            </a:r>
            <a:r>
              <a:rPr lang="pl-PL" err="1">
                <a:solidFill>
                  <a:srgbClr val="BBE3FF"/>
                </a:solidFill>
                <a:latin typeface="Menlo-Regular" panose="020B0609030804020204" pitchFamily="49" charset="0"/>
              </a:rPr>
              <a:t>your</a:t>
            </a:r>
            <a:r>
              <a:rPr lang="pl-PL">
                <a:solidFill>
                  <a:srgbClr val="BBE3FF"/>
                </a:solidFill>
                <a:latin typeface="Menlo-Regular" panose="020B0609030804020204" pitchFamily="49" charset="0"/>
              </a:rPr>
              <a:t> registry</a:t>
            </a:r>
          </a:p>
        </p:txBody>
      </p:sp>
    </p:spTree>
    <p:extLst>
      <p:ext uri="{BB962C8B-B14F-4D97-AF65-F5344CB8AC3E}">
        <p14:creationId xmlns:p14="http://schemas.microsoft.com/office/powerpoint/2010/main" val="2867107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37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Docker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run in </a:t>
            </a:r>
            <a:r>
              <a:rPr lang="pl-PL" err="1">
                <a:latin typeface="medium-content-serif-font"/>
              </a:rPr>
              <a:t>multiple</a:t>
            </a:r>
            <a:r>
              <a:rPr lang="pl-PL">
                <a:latin typeface="medium-content-serif-font"/>
              </a:rPr>
              <a:t> network </a:t>
            </a:r>
            <a:r>
              <a:rPr lang="pl-PL" err="1">
                <a:latin typeface="medium-content-serif-font"/>
              </a:rPr>
              <a:t>nodes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using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drivers</a:t>
            </a:r>
            <a:r>
              <a:rPr lang="pl-PL">
                <a:latin typeface="medium-content-serif-font"/>
              </a:rPr>
              <a:t>:</a:t>
            </a:r>
          </a:p>
          <a:p>
            <a:pPr marL="1028700" lvl="1" indent="-342900"/>
            <a:r>
              <a:rPr lang="pl-PL">
                <a:latin typeface="medium-content-serif-font"/>
              </a:rPr>
              <a:t>Bridge</a:t>
            </a:r>
          </a:p>
          <a:p>
            <a:pPr marL="1028700" lvl="1" indent="-342900"/>
            <a:r>
              <a:rPr lang="pl-PL">
                <a:latin typeface="medium-content-serif-font"/>
              </a:rPr>
              <a:t>Host</a:t>
            </a:r>
          </a:p>
          <a:p>
            <a:pPr marL="1028700" lvl="1" indent="-342900"/>
            <a:r>
              <a:rPr lang="pl-PL" err="1">
                <a:latin typeface="medium-content-serif-font"/>
              </a:rPr>
              <a:t>Overlay</a:t>
            </a:r>
            <a:endParaRPr lang="pl-PL">
              <a:latin typeface="medium-content-serif-font"/>
            </a:endParaRPr>
          </a:p>
          <a:p>
            <a:pPr marL="1028700" lvl="1" indent="-342900"/>
            <a:r>
              <a:rPr lang="pl-PL" err="1">
                <a:latin typeface="medium-content-serif-font"/>
              </a:rPr>
              <a:t>Macvlan</a:t>
            </a:r>
            <a:endParaRPr lang="pl-PL">
              <a:latin typeface="medium-content-serif-font"/>
            </a:endParaRPr>
          </a:p>
          <a:p>
            <a:pPr marL="1028700" lvl="1" indent="-342900"/>
            <a:r>
              <a:rPr lang="pl-PL" err="1">
                <a:latin typeface="medium-content-serif-font"/>
              </a:rPr>
              <a:t>None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You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set </a:t>
            </a:r>
            <a:r>
              <a:rPr lang="pl-PL" err="1">
                <a:latin typeface="medium-content-serif-font"/>
              </a:rPr>
              <a:t>up</a:t>
            </a:r>
            <a:r>
              <a:rPr lang="pl-PL">
                <a:latin typeface="medium-content-serif-font"/>
              </a:rPr>
              <a:t> network driver </a:t>
            </a:r>
            <a:r>
              <a:rPr lang="pl-PL" err="1">
                <a:latin typeface="medium-content-serif-font"/>
              </a:rPr>
              <a:t>using</a:t>
            </a:r>
            <a:r>
              <a:rPr lang="pl-PL">
                <a:latin typeface="medium-content-serif-font"/>
              </a:rPr>
              <a:t> „--network” </a:t>
            </a:r>
            <a:r>
              <a:rPr lang="pl-PL" err="1">
                <a:latin typeface="medium-content-serif-font"/>
              </a:rPr>
              <a:t>parameter</a:t>
            </a:r>
            <a:r>
              <a:rPr lang="pl-PL">
                <a:latin typeface="medium-content-serif-font"/>
              </a:rPr>
              <a:t> for „</a:t>
            </a:r>
            <a:r>
              <a:rPr lang="pl-PL" err="1">
                <a:latin typeface="medium-content-serif-font"/>
              </a:rPr>
              <a:t>docker</a:t>
            </a:r>
            <a:r>
              <a:rPr lang="pl-PL">
                <a:latin typeface="medium-content-serif-font"/>
              </a:rPr>
              <a:t> run”</a:t>
            </a:r>
          </a:p>
          <a:p>
            <a:pPr lvl="1" indent="0">
              <a:buNone/>
            </a:pPr>
            <a:endParaRPr lang="pl-PL">
              <a:latin typeface="medium-content-serif-font"/>
            </a:endParaRPr>
          </a:p>
          <a:p>
            <a:pPr lvl="1" indent="0">
              <a:buNone/>
            </a:pPr>
            <a:endParaRPr lang="pl-PL">
              <a:latin typeface="medium-content-serif-font"/>
            </a:endParaRPr>
          </a:p>
          <a:p>
            <a:pPr lvl="1" indent="0">
              <a:buNone/>
            </a:pPr>
            <a:endParaRPr lang="pl-PL"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76779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bridge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driver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38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8" y="1078375"/>
            <a:ext cx="6590016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default</a:t>
            </a:r>
            <a:r>
              <a:rPr lang="pl-PL">
                <a:latin typeface="medium-content-serif-fon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creates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private</a:t>
            </a:r>
            <a:r>
              <a:rPr lang="pl-PL">
                <a:latin typeface="medium-content-serif-font"/>
              </a:rPr>
              <a:t> network </a:t>
            </a:r>
            <a:r>
              <a:rPr lang="pl-PL" err="1">
                <a:latin typeface="medium-content-serif-font"/>
              </a:rPr>
              <a:t>between</a:t>
            </a:r>
            <a:r>
              <a:rPr lang="pl-PL">
                <a:latin typeface="medium-content-serif-font"/>
              </a:rPr>
              <a:t> host and </a:t>
            </a: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Multiple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containers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communicate</a:t>
            </a:r>
            <a:r>
              <a:rPr lang="pl-PL">
                <a:latin typeface="medium-content-serif-font"/>
              </a:rPr>
              <a:t> with </a:t>
            </a:r>
            <a:r>
              <a:rPr lang="pl-PL" err="1">
                <a:latin typeface="medium-content-serif-font"/>
              </a:rPr>
              <a:t>each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other</a:t>
            </a:r>
            <a:r>
              <a:rPr lang="pl-PL">
                <a:latin typeface="medium-content-serif-fon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External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access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is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done</a:t>
            </a:r>
            <a:r>
              <a:rPr lang="pl-PL">
                <a:latin typeface="medium-content-serif-font"/>
              </a:rPr>
              <a:t> by </a:t>
            </a:r>
            <a:r>
              <a:rPr lang="pl-PL" err="1">
                <a:latin typeface="medium-content-serif-font"/>
              </a:rPr>
              <a:t>exposing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ports</a:t>
            </a:r>
            <a:endParaRPr lang="pl-PL">
              <a:latin typeface="medium-content-serif-fo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7B3E7-3042-0546-9214-93B3FE94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58" y="2162937"/>
            <a:ext cx="4598443" cy="42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9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– host driver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39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No network </a:t>
            </a:r>
            <a:r>
              <a:rPr lang="pl-PL" err="1">
                <a:latin typeface="medium-content-serif-font"/>
              </a:rPr>
              <a:t>isolation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between</a:t>
            </a:r>
            <a:r>
              <a:rPr lang="pl-PL">
                <a:latin typeface="medium-content-serif-font"/>
              </a:rPr>
              <a:t> host and </a:t>
            </a: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Host and </a:t>
            </a: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share</a:t>
            </a:r>
            <a:r>
              <a:rPr lang="pl-PL">
                <a:latin typeface="medium-content-serif-font"/>
              </a:rPr>
              <a:t> same network </a:t>
            </a:r>
            <a:r>
              <a:rPr lang="pl-PL" err="1">
                <a:latin typeface="medium-content-serif-font"/>
              </a:rPr>
              <a:t>namesapce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running</a:t>
            </a:r>
            <a:r>
              <a:rPr lang="pl-PL">
                <a:latin typeface="medium-content-serif-font"/>
              </a:rPr>
              <a:t> on port 80 </a:t>
            </a:r>
            <a:r>
              <a:rPr lang="pl-PL" err="1">
                <a:latin typeface="medium-content-serif-font"/>
              </a:rPr>
              <a:t>will</a:t>
            </a:r>
            <a:r>
              <a:rPr lang="pl-PL">
                <a:latin typeface="medium-content-serif-font"/>
              </a:rPr>
              <a:t> be </a:t>
            </a:r>
            <a:r>
              <a:rPr lang="pl-PL" err="1">
                <a:latin typeface="medium-content-serif-font"/>
              </a:rPr>
              <a:t>available</a:t>
            </a:r>
            <a:r>
              <a:rPr lang="pl-PL">
                <a:latin typeface="medium-content-serif-font"/>
              </a:rPr>
              <a:t> on </a:t>
            </a:r>
            <a:r>
              <a:rPr lang="pl-PL" err="1">
                <a:latin typeface="medium-content-serif-font"/>
              </a:rPr>
              <a:t>host’s</a:t>
            </a:r>
            <a:r>
              <a:rPr lang="pl-PL">
                <a:latin typeface="medium-content-serif-font"/>
              </a:rPr>
              <a:t> port 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Doesn’t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work</a:t>
            </a:r>
            <a:r>
              <a:rPr lang="pl-PL">
                <a:latin typeface="medium-content-serif-font"/>
              </a:rPr>
              <a:t> on Docker Desktop, </a:t>
            </a:r>
            <a:r>
              <a:rPr lang="pl-PL" err="1">
                <a:latin typeface="medium-content-serif-font"/>
              </a:rPr>
              <a:t>so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only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work</a:t>
            </a:r>
            <a:r>
              <a:rPr lang="pl-PL">
                <a:latin typeface="medium-content-serif-font"/>
              </a:rPr>
              <a:t> on Linux</a:t>
            </a:r>
          </a:p>
        </p:txBody>
      </p:sp>
    </p:spTree>
    <p:extLst>
      <p:ext uri="{BB962C8B-B14F-4D97-AF65-F5344CB8AC3E}">
        <p14:creationId xmlns:p14="http://schemas.microsoft.com/office/powerpoint/2010/main" val="384855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Our Services"/>
          <p:cNvSpPr/>
          <p:nvPr/>
        </p:nvSpPr>
        <p:spPr>
          <a:xfrm>
            <a:off x="1822605" y="264812"/>
            <a:ext cx="8540751" cy="40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7200" b="1" cap="all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3200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OUR SERVICES</a:t>
            </a:r>
            <a:endParaRPr sz="3200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14" name="Shape"/>
          <p:cNvSpPr/>
          <p:nvPr/>
        </p:nvSpPr>
        <p:spPr>
          <a:xfrm>
            <a:off x="1862355" y="2234067"/>
            <a:ext cx="302937" cy="63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84" y="21600"/>
                </a:moveTo>
                <a:lnTo>
                  <a:pt x="8084" y="5115"/>
                </a:lnTo>
                <a:lnTo>
                  <a:pt x="0" y="5115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ubicBezTo>
                  <a:pt x="21600" y="21600"/>
                  <a:pt x="8084" y="21600"/>
                  <a:pt x="8084" y="21600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15" name="Shape"/>
          <p:cNvSpPr/>
          <p:nvPr/>
        </p:nvSpPr>
        <p:spPr>
          <a:xfrm>
            <a:off x="4498980" y="2219589"/>
            <a:ext cx="508823" cy="643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22" y="5689"/>
                </a:moveTo>
                <a:cubicBezTo>
                  <a:pt x="21022" y="8092"/>
                  <a:pt x="18828" y="10465"/>
                  <a:pt x="15863" y="12869"/>
                </a:cubicBezTo>
                <a:lnTo>
                  <a:pt x="11166" y="16672"/>
                </a:lnTo>
                <a:lnTo>
                  <a:pt x="21600" y="16672"/>
                </a:lnTo>
                <a:lnTo>
                  <a:pt x="21600" y="21600"/>
                </a:lnTo>
                <a:lnTo>
                  <a:pt x="924" y="21600"/>
                </a:lnTo>
                <a:lnTo>
                  <a:pt x="924" y="17584"/>
                </a:lnTo>
                <a:lnTo>
                  <a:pt x="10396" y="9735"/>
                </a:lnTo>
                <a:cubicBezTo>
                  <a:pt x="11666" y="8670"/>
                  <a:pt x="12667" y="7453"/>
                  <a:pt x="12667" y="6602"/>
                </a:cubicBezTo>
                <a:cubicBezTo>
                  <a:pt x="12667" y="5659"/>
                  <a:pt x="11820" y="5141"/>
                  <a:pt x="10319" y="5141"/>
                </a:cubicBezTo>
                <a:cubicBezTo>
                  <a:pt x="8201" y="5141"/>
                  <a:pt x="5544" y="6176"/>
                  <a:pt x="3003" y="7849"/>
                </a:cubicBezTo>
                <a:lnTo>
                  <a:pt x="0" y="3286"/>
                </a:lnTo>
                <a:cubicBezTo>
                  <a:pt x="3658" y="1247"/>
                  <a:pt x="7470" y="0"/>
                  <a:pt x="11551" y="0"/>
                </a:cubicBezTo>
                <a:cubicBezTo>
                  <a:pt x="16980" y="0"/>
                  <a:pt x="21022" y="2282"/>
                  <a:pt x="21022" y="5689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16" name="Shape"/>
          <p:cNvSpPr/>
          <p:nvPr/>
        </p:nvSpPr>
        <p:spPr>
          <a:xfrm>
            <a:off x="7304655" y="2225399"/>
            <a:ext cx="497032" cy="641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5" y="8695"/>
                </a:moveTo>
                <a:cubicBezTo>
                  <a:pt x="18920" y="9244"/>
                  <a:pt x="21600" y="11319"/>
                  <a:pt x="21600" y="14553"/>
                </a:cubicBezTo>
                <a:cubicBezTo>
                  <a:pt x="21600" y="18702"/>
                  <a:pt x="17383" y="21600"/>
                  <a:pt x="10800" y="21600"/>
                </a:cubicBezTo>
                <a:cubicBezTo>
                  <a:pt x="6780" y="21600"/>
                  <a:pt x="2641" y="20502"/>
                  <a:pt x="0" y="18885"/>
                </a:cubicBezTo>
                <a:lnTo>
                  <a:pt x="3272" y="14064"/>
                </a:lnTo>
                <a:cubicBezTo>
                  <a:pt x="5361" y="15925"/>
                  <a:pt x="7686" y="16871"/>
                  <a:pt x="10130" y="16871"/>
                </a:cubicBezTo>
                <a:cubicBezTo>
                  <a:pt x="12377" y="16871"/>
                  <a:pt x="13599" y="16078"/>
                  <a:pt x="13559" y="14614"/>
                </a:cubicBezTo>
                <a:cubicBezTo>
                  <a:pt x="13559" y="13119"/>
                  <a:pt x="12377" y="12387"/>
                  <a:pt x="10091" y="12387"/>
                </a:cubicBezTo>
                <a:lnTo>
                  <a:pt x="5361" y="12387"/>
                </a:lnTo>
                <a:lnTo>
                  <a:pt x="5361" y="9031"/>
                </a:lnTo>
                <a:lnTo>
                  <a:pt x="10997" y="4698"/>
                </a:lnTo>
                <a:lnTo>
                  <a:pt x="1419" y="4698"/>
                </a:lnTo>
                <a:lnTo>
                  <a:pt x="1419" y="0"/>
                </a:lnTo>
                <a:lnTo>
                  <a:pt x="20339" y="0"/>
                </a:lnTo>
                <a:lnTo>
                  <a:pt x="20339" y="3569"/>
                </a:lnTo>
                <a:lnTo>
                  <a:pt x="13993" y="8481"/>
                </a:lnTo>
                <a:cubicBezTo>
                  <a:pt x="13993" y="8481"/>
                  <a:pt x="15215" y="8695"/>
                  <a:pt x="15215" y="8695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17" name="Shape"/>
          <p:cNvSpPr/>
          <p:nvPr/>
        </p:nvSpPr>
        <p:spPr>
          <a:xfrm>
            <a:off x="10172793" y="2233394"/>
            <a:ext cx="558709" cy="63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07" y="12479"/>
                </a:moveTo>
                <a:lnTo>
                  <a:pt x="11607" y="8135"/>
                </a:lnTo>
                <a:lnTo>
                  <a:pt x="18374" y="8135"/>
                </a:lnTo>
                <a:lnTo>
                  <a:pt x="18374" y="12479"/>
                </a:lnTo>
                <a:lnTo>
                  <a:pt x="21600" y="12479"/>
                </a:lnTo>
                <a:lnTo>
                  <a:pt x="21600" y="17194"/>
                </a:lnTo>
                <a:lnTo>
                  <a:pt x="18374" y="17194"/>
                </a:lnTo>
                <a:lnTo>
                  <a:pt x="18374" y="21600"/>
                </a:lnTo>
                <a:lnTo>
                  <a:pt x="11607" y="21600"/>
                </a:lnTo>
                <a:lnTo>
                  <a:pt x="11607" y="17194"/>
                </a:lnTo>
                <a:lnTo>
                  <a:pt x="0" y="17194"/>
                </a:lnTo>
                <a:lnTo>
                  <a:pt x="0" y="12942"/>
                </a:lnTo>
                <a:lnTo>
                  <a:pt x="7434" y="0"/>
                </a:lnTo>
                <a:lnTo>
                  <a:pt x="14412" y="0"/>
                </a:lnTo>
                <a:lnTo>
                  <a:pt x="7434" y="12479"/>
                </a:lnTo>
                <a:cubicBezTo>
                  <a:pt x="7434" y="12479"/>
                  <a:pt x="11607" y="12479"/>
                  <a:pt x="11607" y="12479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18" name="Shape"/>
          <p:cNvSpPr/>
          <p:nvPr/>
        </p:nvSpPr>
        <p:spPr>
          <a:xfrm>
            <a:off x="1149351" y="2223989"/>
            <a:ext cx="574129" cy="64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8" y="10785"/>
                </a:moveTo>
                <a:cubicBezTo>
                  <a:pt x="7268" y="15329"/>
                  <a:pt x="8258" y="17025"/>
                  <a:pt x="10817" y="17025"/>
                </a:cubicBezTo>
                <a:cubicBezTo>
                  <a:pt x="13308" y="17025"/>
                  <a:pt x="14298" y="15329"/>
                  <a:pt x="14298" y="10785"/>
                </a:cubicBezTo>
                <a:cubicBezTo>
                  <a:pt x="14298" y="6241"/>
                  <a:pt x="13308" y="4574"/>
                  <a:pt x="10817" y="4574"/>
                </a:cubicBezTo>
                <a:cubicBezTo>
                  <a:pt x="8258" y="4574"/>
                  <a:pt x="7268" y="6241"/>
                  <a:pt x="7268" y="10785"/>
                </a:cubicBezTo>
                <a:close/>
                <a:moveTo>
                  <a:pt x="21600" y="10785"/>
                </a:moveTo>
                <a:cubicBezTo>
                  <a:pt x="21600" y="17753"/>
                  <a:pt x="17710" y="21600"/>
                  <a:pt x="10817" y="21600"/>
                </a:cubicBezTo>
                <a:cubicBezTo>
                  <a:pt x="3822" y="21600"/>
                  <a:pt x="0" y="17753"/>
                  <a:pt x="0" y="10785"/>
                </a:cubicBezTo>
                <a:cubicBezTo>
                  <a:pt x="0" y="3847"/>
                  <a:pt x="3822" y="0"/>
                  <a:pt x="10817" y="0"/>
                </a:cubicBezTo>
                <a:cubicBezTo>
                  <a:pt x="17710" y="0"/>
                  <a:pt x="21600" y="3847"/>
                  <a:pt x="21600" y="10785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19" name="Shape"/>
          <p:cNvSpPr/>
          <p:nvPr/>
        </p:nvSpPr>
        <p:spPr>
          <a:xfrm>
            <a:off x="3834504" y="2219589"/>
            <a:ext cx="574129" cy="64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8" y="10785"/>
                </a:moveTo>
                <a:cubicBezTo>
                  <a:pt x="7268" y="15329"/>
                  <a:pt x="8258" y="17025"/>
                  <a:pt x="10817" y="17025"/>
                </a:cubicBezTo>
                <a:cubicBezTo>
                  <a:pt x="13308" y="17025"/>
                  <a:pt x="14298" y="15329"/>
                  <a:pt x="14298" y="10785"/>
                </a:cubicBezTo>
                <a:cubicBezTo>
                  <a:pt x="14298" y="6241"/>
                  <a:pt x="13308" y="4574"/>
                  <a:pt x="10817" y="4574"/>
                </a:cubicBezTo>
                <a:cubicBezTo>
                  <a:pt x="8258" y="4574"/>
                  <a:pt x="7268" y="6241"/>
                  <a:pt x="7268" y="10785"/>
                </a:cubicBezTo>
                <a:close/>
                <a:moveTo>
                  <a:pt x="21600" y="10785"/>
                </a:moveTo>
                <a:cubicBezTo>
                  <a:pt x="21600" y="17753"/>
                  <a:pt x="17710" y="21600"/>
                  <a:pt x="10817" y="21600"/>
                </a:cubicBezTo>
                <a:cubicBezTo>
                  <a:pt x="3822" y="21600"/>
                  <a:pt x="0" y="17753"/>
                  <a:pt x="0" y="10785"/>
                </a:cubicBezTo>
                <a:cubicBezTo>
                  <a:pt x="0" y="3847"/>
                  <a:pt x="3822" y="0"/>
                  <a:pt x="10817" y="0"/>
                </a:cubicBezTo>
                <a:cubicBezTo>
                  <a:pt x="17710" y="0"/>
                  <a:pt x="21600" y="3847"/>
                  <a:pt x="21600" y="10785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20" name="Shape"/>
          <p:cNvSpPr/>
          <p:nvPr/>
        </p:nvSpPr>
        <p:spPr>
          <a:xfrm>
            <a:off x="6636449" y="2221673"/>
            <a:ext cx="574129" cy="64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8" y="10785"/>
                </a:moveTo>
                <a:cubicBezTo>
                  <a:pt x="7268" y="15329"/>
                  <a:pt x="8258" y="17025"/>
                  <a:pt x="10817" y="17025"/>
                </a:cubicBezTo>
                <a:cubicBezTo>
                  <a:pt x="13308" y="17025"/>
                  <a:pt x="14298" y="15329"/>
                  <a:pt x="14298" y="10785"/>
                </a:cubicBezTo>
                <a:cubicBezTo>
                  <a:pt x="14298" y="6241"/>
                  <a:pt x="13308" y="4574"/>
                  <a:pt x="10817" y="4574"/>
                </a:cubicBezTo>
                <a:cubicBezTo>
                  <a:pt x="8258" y="4574"/>
                  <a:pt x="7268" y="6241"/>
                  <a:pt x="7268" y="10785"/>
                </a:cubicBezTo>
                <a:close/>
                <a:moveTo>
                  <a:pt x="21600" y="10785"/>
                </a:moveTo>
                <a:cubicBezTo>
                  <a:pt x="21600" y="17753"/>
                  <a:pt x="17710" y="21600"/>
                  <a:pt x="10817" y="21600"/>
                </a:cubicBezTo>
                <a:cubicBezTo>
                  <a:pt x="3822" y="21600"/>
                  <a:pt x="0" y="17753"/>
                  <a:pt x="0" y="10785"/>
                </a:cubicBezTo>
                <a:cubicBezTo>
                  <a:pt x="0" y="3847"/>
                  <a:pt x="3822" y="0"/>
                  <a:pt x="10817" y="0"/>
                </a:cubicBezTo>
                <a:cubicBezTo>
                  <a:pt x="17710" y="0"/>
                  <a:pt x="21600" y="3847"/>
                  <a:pt x="21600" y="10785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21" name="Shape"/>
          <p:cNvSpPr/>
          <p:nvPr/>
        </p:nvSpPr>
        <p:spPr>
          <a:xfrm>
            <a:off x="9504585" y="2219589"/>
            <a:ext cx="574129" cy="645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8" y="10785"/>
                </a:moveTo>
                <a:cubicBezTo>
                  <a:pt x="7268" y="15329"/>
                  <a:pt x="8258" y="17025"/>
                  <a:pt x="10817" y="17025"/>
                </a:cubicBezTo>
                <a:cubicBezTo>
                  <a:pt x="13308" y="17025"/>
                  <a:pt x="14298" y="15329"/>
                  <a:pt x="14298" y="10785"/>
                </a:cubicBezTo>
                <a:cubicBezTo>
                  <a:pt x="14298" y="6241"/>
                  <a:pt x="13308" y="4574"/>
                  <a:pt x="10817" y="4574"/>
                </a:cubicBezTo>
                <a:cubicBezTo>
                  <a:pt x="8258" y="4574"/>
                  <a:pt x="7268" y="6241"/>
                  <a:pt x="7268" y="10785"/>
                </a:cubicBezTo>
                <a:close/>
                <a:moveTo>
                  <a:pt x="21600" y="10785"/>
                </a:moveTo>
                <a:cubicBezTo>
                  <a:pt x="21600" y="17753"/>
                  <a:pt x="17710" y="21600"/>
                  <a:pt x="10817" y="21600"/>
                </a:cubicBezTo>
                <a:cubicBezTo>
                  <a:pt x="3822" y="21600"/>
                  <a:pt x="0" y="17753"/>
                  <a:pt x="0" y="10785"/>
                </a:cubicBezTo>
                <a:cubicBezTo>
                  <a:pt x="0" y="3847"/>
                  <a:pt x="3822" y="0"/>
                  <a:pt x="10817" y="0"/>
                </a:cubicBezTo>
                <a:cubicBezTo>
                  <a:pt x="17710" y="0"/>
                  <a:pt x="21600" y="3847"/>
                  <a:pt x="21600" y="10785"/>
                </a:cubicBezTo>
                <a:close/>
              </a:path>
            </a:pathLst>
          </a:custGeom>
          <a:solidFill>
            <a:srgbClr val="8CCDD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722" name="Service One"/>
          <p:cNvSpPr/>
          <p:nvPr/>
        </p:nvSpPr>
        <p:spPr>
          <a:xfrm>
            <a:off x="1065172" y="3136118"/>
            <a:ext cx="1375377" cy="18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3000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1500" b="1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WORKSHOPS</a:t>
            </a:r>
            <a:endParaRPr sz="1500" b="1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3" name="Service Two"/>
          <p:cNvSpPr/>
          <p:nvPr/>
        </p:nvSpPr>
        <p:spPr>
          <a:xfrm>
            <a:off x="3834648" y="3124967"/>
            <a:ext cx="1335302" cy="18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3000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1500" b="1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CONSULTING</a:t>
            </a:r>
            <a:endParaRPr sz="1500" b="1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4" name="Service Three"/>
          <p:cNvSpPr/>
          <p:nvPr/>
        </p:nvSpPr>
        <p:spPr>
          <a:xfrm>
            <a:off x="6394291" y="3123270"/>
            <a:ext cx="1867499" cy="18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3000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1500" b="1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endParaRPr sz="1500" b="1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5" name="Nam quam nunc, blandit vel, luctus pulvinar, hendrerit id, lorem. Maecenas nec odio et ante tincidunt tempus."/>
          <p:cNvSpPr/>
          <p:nvPr/>
        </p:nvSpPr>
        <p:spPr>
          <a:xfrm>
            <a:off x="562863" y="3513813"/>
            <a:ext cx="2321232" cy="182768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285750" indent="-285750">
              <a:buFont typeface="Wingdings" pitchFamily="2" charset="2"/>
              <a:buChar char="ü"/>
            </a:pP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various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From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basic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to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advanced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topics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like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IoT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A.I.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migration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sz="1500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6" name="Nam quam nunc, blandit vel, luctus pulvinar, hendrerit id, lorem. Maecenas nec odio et ante tincidunt tempus."/>
          <p:cNvSpPr/>
          <p:nvPr/>
        </p:nvSpPr>
        <p:spPr>
          <a:xfrm>
            <a:off x="3627247" y="3488928"/>
            <a:ext cx="2166599" cy="182768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help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building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products,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migrating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build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strategy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endParaRPr sz="1500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7" name="Nam quam nunc, blandit vel, luctus pulvinar, hendrerit id, lorem. Maecenas nec odio et ante tincidunt tempus."/>
          <p:cNvSpPr/>
          <p:nvPr/>
        </p:nvSpPr>
        <p:spPr>
          <a:xfrm>
            <a:off x="6337316" y="3488123"/>
            <a:ext cx="2336785" cy="2196348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technology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PoC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test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environment. </a:t>
            </a:r>
          </a:p>
          <a:p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Amazon Web Services and Microsoft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Azure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sz="1500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8" name="Nam quam nunc, blandit vel, luctus pulvinar, hendrerit id, lorem. Maecenas nec odio et ante tincidunt tempus."/>
          <p:cNvSpPr/>
          <p:nvPr/>
        </p:nvSpPr>
        <p:spPr>
          <a:xfrm>
            <a:off x="9397339" y="3513814"/>
            <a:ext cx="2279299" cy="1827685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323C40"/>
                </a:solidFill>
                <a:uFill>
                  <a:solidFill>
                    <a:srgbClr val="323C4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entries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recordings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webinars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online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much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through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l-PL" sz="1500" dirty="0" err="1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pl-PL" sz="1500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sz="1500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9" name="Service Four"/>
          <p:cNvSpPr/>
          <p:nvPr/>
        </p:nvSpPr>
        <p:spPr>
          <a:xfrm>
            <a:off x="9854109" y="3136144"/>
            <a:ext cx="682879" cy="18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3000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1500" b="1" dirty="0">
                <a:solidFill>
                  <a:srgbClr val="262E31"/>
                </a:solidFill>
                <a:latin typeface="Montserrat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</a:t>
            </a:r>
            <a:endParaRPr sz="1500" b="1" dirty="0">
              <a:solidFill>
                <a:srgbClr val="262E31"/>
              </a:solidFill>
              <a:latin typeface="Montserrat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5395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overlay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driver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40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Used</a:t>
            </a:r>
            <a:r>
              <a:rPr lang="pl-PL">
                <a:latin typeface="medium-content-serif-font"/>
              </a:rPr>
              <a:t> in </a:t>
            </a:r>
            <a:r>
              <a:rPr lang="pl-PL" err="1">
                <a:latin typeface="medium-content-serif-font"/>
              </a:rPr>
              <a:t>multi</a:t>
            </a:r>
            <a:r>
              <a:rPr lang="pl-PL">
                <a:latin typeface="medium-content-serif-font"/>
              </a:rPr>
              <a:t>-host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Creates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distributed</a:t>
            </a:r>
            <a:r>
              <a:rPr lang="pl-PL">
                <a:latin typeface="medium-content-serif-font"/>
              </a:rPr>
              <a:t> network </a:t>
            </a:r>
            <a:r>
              <a:rPr lang="pl-PL" err="1">
                <a:latin typeface="medium-content-serif-font"/>
              </a:rPr>
              <a:t>among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multiple</a:t>
            </a:r>
            <a:r>
              <a:rPr lang="pl-PL">
                <a:latin typeface="medium-content-serif-font"/>
              </a:rPr>
              <a:t> Docker </a:t>
            </a:r>
            <a:r>
              <a:rPr lang="pl-PL" err="1">
                <a:latin typeface="medium-content-serif-font"/>
              </a:rPr>
              <a:t>hosts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Handles</a:t>
            </a:r>
            <a:r>
              <a:rPr lang="pl-PL">
                <a:latin typeface="medium-content-serif-font"/>
              </a:rPr>
              <a:t> routing </a:t>
            </a:r>
            <a:r>
              <a:rPr lang="pl-PL" err="1">
                <a:latin typeface="medium-content-serif-font"/>
              </a:rPr>
              <a:t>automatically</a:t>
            </a:r>
            <a:endParaRPr lang="pl-PL">
              <a:latin typeface="medium-content-serif-fon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E9955-2666-8849-A9C9-1666B26E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708" y="2714305"/>
            <a:ext cx="5977283" cy="31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22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macvlan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41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Assign</a:t>
            </a:r>
            <a:r>
              <a:rPr lang="pl-PL">
                <a:latin typeface="medium-content-serif-font"/>
              </a:rPr>
              <a:t> a MAC </a:t>
            </a:r>
            <a:r>
              <a:rPr lang="pl-PL" err="1">
                <a:latin typeface="medium-content-serif-font"/>
              </a:rPr>
              <a:t>address</a:t>
            </a:r>
            <a:r>
              <a:rPr lang="pl-PL">
                <a:latin typeface="medium-content-serif-font"/>
              </a:rPr>
              <a:t> to a </a:t>
            </a:r>
            <a:r>
              <a:rPr lang="pl-PL" err="1">
                <a:latin typeface="medium-content-serif-font"/>
              </a:rPr>
              <a:t>container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Container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apperas</a:t>
            </a:r>
            <a:r>
              <a:rPr lang="pl-PL">
                <a:latin typeface="medium-content-serif-font"/>
              </a:rPr>
              <a:t> as a </a:t>
            </a:r>
            <a:r>
              <a:rPr lang="pl-PL" err="1">
                <a:latin typeface="medium-content-serif-font"/>
              </a:rPr>
              <a:t>physical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device</a:t>
            </a:r>
            <a:r>
              <a:rPr lang="pl-PL">
                <a:latin typeface="medium-content-serif-font"/>
              </a:rPr>
              <a:t> 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Traffic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is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routed</a:t>
            </a:r>
            <a:r>
              <a:rPr lang="pl-PL">
                <a:latin typeface="medium-content-serif-font"/>
              </a:rPr>
              <a:t> to </a:t>
            </a:r>
            <a:r>
              <a:rPr lang="pl-PL" err="1">
                <a:latin typeface="medium-content-serif-font"/>
              </a:rPr>
              <a:t>containers</a:t>
            </a:r>
            <a:r>
              <a:rPr lang="pl-PL">
                <a:latin typeface="medium-content-serif-font"/>
              </a:rPr>
              <a:t> by </a:t>
            </a:r>
            <a:r>
              <a:rPr lang="pl-PL" err="1">
                <a:latin typeface="medium-content-serif-font"/>
              </a:rPr>
              <a:t>using</a:t>
            </a:r>
            <a:r>
              <a:rPr lang="pl-PL">
                <a:latin typeface="medium-content-serif-font"/>
              </a:rPr>
              <a:t> MAC </a:t>
            </a:r>
            <a:r>
              <a:rPr lang="pl-PL" err="1">
                <a:latin typeface="medium-content-serif-font"/>
              </a:rPr>
              <a:t>address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Useful</a:t>
            </a:r>
            <a:r>
              <a:rPr lang="pl-PL">
                <a:latin typeface="medium-content-serif-font"/>
              </a:rPr>
              <a:t> for </a:t>
            </a:r>
            <a:r>
              <a:rPr lang="pl-PL" err="1">
                <a:latin typeface="medium-content-serif-font"/>
              </a:rPr>
              <a:t>legacy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applications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that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expect</a:t>
            </a:r>
            <a:r>
              <a:rPr lang="pl-PL">
                <a:latin typeface="medium-content-serif-font"/>
              </a:rPr>
              <a:t> to be </a:t>
            </a:r>
            <a:r>
              <a:rPr lang="pl-PL" err="1">
                <a:latin typeface="medium-content-serif-font"/>
              </a:rPr>
              <a:t>directly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connect</a:t>
            </a:r>
            <a:r>
              <a:rPr lang="pl-PL">
                <a:latin typeface="medium-content-serif-font"/>
              </a:rPr>
              <a:t> to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7EF91-A456-FA44-AE5C-3D1D1453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312" y="3613665"/>
            <a:ext cx="4449417" cy="25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8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Docker bind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mounts</a:t>
            </a:r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volumes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42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183666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Mounts</a:t>
            </a:r>
            <a:r>
              <a:rPr lang="pl-PL">
                <a:latin typeface="medium-content-serif-font"/>
              </a:rPr>
              <a:t> and </a:t>
            </a:r>
            <a:r>
              <a:rPr lang="pl-PL" err="1">
                <a:latin typeface="medium-content-serif-font"/>
              </a:rPr>
              <a:t>volumes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are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used</a:t>
            </a:r>
            <a:r>
              <a:rPr lang="pl-PL">
                <a:latin typeface="medium-content-serif-font"/>
              </a:rPr>
              <a:t> to </a:t>
            </a:r>
            <a:r>
              <a:rPr lang="pl-PL" err="1">
                <a:latin typeface="medium-content-serif-font"/>
              </a:rPr>
              <a:t>persist</a:t>
            </a:r>
            <a:r>
              <a:rPr lang="pl-PL">
                <a:latin typeface="medium-content-serif-font"/>
              </a:rPr>
              <a:t> data </a:t>
            </a:r>
            <a:r>
              <a:rPr lang="pl-PL" err="1">
                <a:latin typeface="medium-content-serif-font"/>
              </a:rPr>
              <a:t>generated</a:t>
            </a:r>
            <a:r>
              <a:rPr lang="pl-PL">
                <a:latin typeface="medium-content-serif-font"/>
              </a:rPr>
              <a:t> by and </a:t>
            </a:r>
            <a:r>
              <a:rPr lang="pl-PL" err="1">
                <a:latin typeface="medium-content-serif-font"/>
              </a:rPr>
              <a:t>used</a:t>
            </a:r>
            <a:r>
              <a:rPr lang="pl-PL">
                <a:latin typeface="medium-content-serif-font"/>
              </a:rPr>
              <a:t> by </a:t>
            </a:r>
            <a:r>
              <a:rPr lang="pl-PL" err="1">
                <a:latin typeface="medium-content-serif-font"/>
              </a:rPr>
              <a:t>container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Mount – a file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directory</a:t>
            </a:r>
            <a:r>
              <a:rPr lang="pl-PL">
                <a:latin typeface="medium-content-serif-font"/>
              </a:rPr>
              <a:t> on the host </a:t>
            </a:r>
            <a:r>
              <a:rPr lang="pl-PL" err="1">
                <a:latin typeface="medium-content-serif-font"/>
              </a:rPr>
              <a:t>machine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is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mounted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into</a:t>
            </a:r>
            <a:r>
              <a:rPr lang="pl-PL">
                <a:latin typeface="medium-content-serif-font"/>
              </a:rPr>
              <a:t> a </a:t>
            </a:r>
            <a:r>
              <a:rPr lang="pl-PL" err="1">
                <a:latin typeface="medium-content-serif-font"/>
              </a:rPr>
              <a:t>container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Volume – </a:t>
            </a:r>
            <a:r>
              <a:rPr lang="pl-PL" err="1">
                <a:latin typeface="medium-content-serif-font"/>
              </a:rPr>
              <a:t>object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managed</a:t>
            </a:r>
            <a:r>
              <a:rPr lang="pl-PL">
                <a:latin typeface="medium-content-serif-font"/>
              </a:rPr>
              <a:t> by Docker, </a:t>
            </a:r>
            <a:r>
              <a:rPr lang="pl-PL" err="1">
                <a:latin typeface="medium-content-serif-font"/>
              </a:rPr>
              <a:t>lives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independently</a:t>
            </a:r>
            <a:r>
              <a:rPr lang="pl-PL">
                <a:latin typeface="medium-content-serif-font"/>
              </a:rPr>
              <a:t> of a </a:t>
            </a:r>
            <a:r>
              <a:rPr lang="pl-PL" err="1">
                <a:latin typeface="medium-content-serif-font"/>
              </a:rPr>
              <a:t>container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Tmpfs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mount</a:t>
            </a:r>
            <a:r>
              <a:rPr lang="pl-PL">
                <a:latin typeface="medium-content-serif-font"/>
              </a:rPr>
              <a:t> – for </a:t>
            </a:r>
            <a:r>
              <a:rPr lang="pl-PL" err="1">
                <a:latin typeface="medium-content-serif-font"/>
              </a:rPr>
              <a:t>temporary</a:t>
            </a:r>
            <a:r>
              <a:rPr lang="pl-PL">
                <a:latin typeface="medium-content-serif-font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You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use</a:t>
            </a:r>
            <a:r>
              <a:rPr lang="pl-PL">
                <a:latin typeface="medium-content-serif-font"/>
              </a:rPr>
              <a:t> –v </a:t>
            </a:r>
            <a:r>
              <a:rPr lang="pl-PL" err="1">
                <a:latin typeface="medium-content-serif-font"/>
              </a:rPr>
              <a:t>parameter</a:t>
            </a:r>
            <a:r>
              <a:rPr lang="pl-PL">
                <a:latin typeface="medium-content-serif-font"/>
              </a:rPr>
              <a:t> (</a:t>
            </a:r>
            <a:r>
              <a:rPr lang="pl-PL" err="1">
                <a:latin typeface="medium-content-serif-font"/>
              </a:rPr>
              <a:t>shortest</a:t>
            </a:r>
            <a:r>
              <a:rPr lang="pl-PL">
                <a:latin typeface="medium-content-serif-font"/>
              </a:rPr>
              <a:t>)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--</a:t>
            </a:r>
            <a:r>
              <a:rPr lang="pl-PL" err="1">
                <a:latin typeface="medium-content-serif-font"/>
              </a:rPr>
              <a:t>mount</a:t>
            </a:r>
            <a:r>
              <a:rPr lang="pl-PL">
                <a:latin typeface="medium-content-serif-font"/>
              </a:rPr>
              <a:t> (</a:t>
            </a:r>
            <a:r>
              <a:rPr lang="pl-PL" err="1">
                <a:latin typeface="medium-content-serif-font"/>
              </a:rPr>
              <a:t>more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verbose</a:t>
            </a:r>
            <a:r>
              <a:rPr lang="pl-PL">
                <a:latin typeface="medium-content-serif-font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C5FDF-48DA-724C-89DE-B338E255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28" y="3436559"/>
            <a:ext cx="5596006" cy="283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72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Bind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mount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43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408004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>
                <a:latin typeface="medium-content-serif-font"/>
              </a:rPr>
              <a:t>File </a:t>
            </a:r>
            <a:r>
              <a:rPr lang="pl-PL" dirty="0" err="1">
                <a:latin typeface="medium-content-serif-font"/>
              </a:rPr>
              <a:t>or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directory</a:t>
            </a:r>
            <a:r>
              <a:rPr lang="pl-PL" dirty="0">
                <a:latin typeface="medium-content-serif-font"/>
              </a:rPr>
              <a:t> on a host </a:t>
            </a:r>
            <a:r>
              <a:rPr lang="pl-PL" dirty="0" err="1">
                <a:latin typeface="medium-content-serif-font"/>
              </a:rPr>
              <a:t>machine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doesn’t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need</a:t>
            </a:r>
            <a:r>
              <a:rPr lang="pl-PL" dirty="0">
                <a:latin typeface="medium-content-serif-font"/>
              </a:rPr>
              <a:t> to </a:t>
            </a:r>
            <a:r>
              <a:rPr lang="pl-PL" dirty="0" err="1">
                <a:latin typeface="medium-content-serif-font"/>
              </a:rPr>
              <a:t>exists</a:t>
            </a:r>
            <a:endParaRPr lang="pl-PL" dirty="0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>
                <a:latin typeface="medium-content-serif-font"/>
              </a:rPr>
              <a:t>Relies</a:t>
            </a:r>
            <a:r>
              <a:rPr lang="pl-PL" dirty="0">
                <a:latin typeface="medium-content-serif-font"/>
              </a:rPr>
              <a:t> on the host </a:t>
            </a:r>
            <a:r>
              <a:rPr lang="pl-PL" dirty="0" err="1">
                <a:latin typeface="medium-content-serif-font"/>
              </a:rPr>
              <a:t>machine’s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filesystem</a:t>
            </a:r>
            <a:endParaRPr lang="pl-PL" dirty="0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>
                <a:latin typeface="medium-content-serif-font"/>
              </a:rPr>
              <a:t>They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are</a:t>
            </a:r>
            <a:r>
              <a:rPr lang="pl-PL" dirty="0">
                <a:latin typeface="medium-content-serif-font"/>
              </a:rPr>
              <a:t> not </a:t>
            </a:r>
            <a:r>
              <a:rPr lang="pl-PL" dirty="0" err="1">
                <a:latin typeface="medium-content-serif-font"/>
              </a:rPr>
              <a:t>managed</a:t>
            </a:r>
            <a:r>
              <a:rPr lang="pl-PL" dirty="0">
                <a:latin typeface="medium-content-serif-font"/>
              </a:rPr>
              <a:t> by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>
                <a:latin typeface="medium-content-serif-font"/>
              </a:rPr>
              <a:t>Mounted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directories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overwrites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container’s</a:t>
            </a:r>
            <a:r>
              <a:rPr lang="pl-PL" dirty="0">
                <a:latin typeface="medium-content-serif-font"/>
              </a:rPr>
              <a:t> </a:t>
            </a:r>
            <a:r>
              <a:rPr lang="pl-PL" dirty="0" err="1">
                <a:latin typeface="medium-content-serif-font"/>
              </a:rPr>
              <a:t>directories</a:t>
            </a:r>
            <a:endParaRPr lang="pl-PL" dirty="0">
              <a:latin typeface="medium-content-serif-fon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550902-1A86-2E46-8A14-967623BD7BA8}"/>
              </a:ext>
            </a:extLst>
          </p:cNvPr>
          <p:cNvSpPr/>
          <p:nvPr/>
        </p:nvSpPr>
        <p:spPr>
          <a:xfrm>
            <a:off x="398833" y="3613666"/>
            <a:ext cx="11394334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/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docker run -d -it -v "$(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pwd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)"/target:/app 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nginx:latest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 dirty="0">
                <a:solidFill>
                  <a:srgbClr val="BBE3FF"/>
                </a:solidFill>
                <a:latin typeface="Menlo-Regular" panose="020B0609030804020204" pitchFamily="49" charset="0"/>
              </a:rPr>
              <a:t>// mounts local ‘target’ directory on container’s ‘app’ directory</a:t>
            </a:r>
          </a:p>
          <a:p>
            <a:pPr fontAlgn="base"/>
            <a:r>
              <a:rPr lang="pl-PL" dirty="0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docker run -d -it --mount type=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bind,source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="$(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pwd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)"/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target,target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=/app 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nginx:latest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 dirty="0">
                <a:solidFill>
                  <a:srgbClr val="BBE3FF"/>
                </a:solidFill>
                <a:latin typeface="Menlo-Regular" panose="020B0609030804020204" pitchFamily="49" charset="0"/>
              </a:rPr>
              <a:t>// same result as above</a:t>
            </a:r>
          </a:p>
          <a:p>
            <a:pPr fontAlgn="base"/>
            <a:endParaRPr lang="en" dirty="0">
              <a:solidFill>
                <a:srgbClr val="BBE3FF"/>
              </a:solidFill>
              <a:latin typeface="Menlo-Regular" panose="020B0609030804020204" pitchFamily="49" charset="0"/>
            </a:endParaRPr>
          </a:p>
          <a:p>
            <a:pPr fontAlgn="base"/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docker run -d -it -v "$(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pwd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)"/target:/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app:ro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 dirty="0" err="1">
                <a:solidFill>
                  <a:schemeClr val="bg1"/>
                </a:solidFill>
                <a:latin typeface="Menlo-Regular" panose="020B0609030804020204" pitchFamily="49" charset="0"/>
              </a:rPr>
              <a:t>nginx:latest</a:t>
            </a:r>
            <a:r>
              <a:rPr lang="en" dirty="0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 dirty="0">
                <a:solidFill>
                  <a:srgbClr val="BBE3FF"/>
                </a:solidFill>
                <a:latin typeface="Menlo-Regular" panose="020B0609030804020204" pitchFamily="49" charset="0"/>
              </a:rPr>
              <a:t>// creates a read-only mount</a:t>
            </a:r>
          </a:p>
        </p:txBody>
      </p:sp>
    </p:spTree>
    <p:extLst>
      <p:ext uri="{BB962C8B-B14F-4D97-AF65-F5344CB8AC3E}">
        <p14:creationId xmlns:p14="http://schemas.microsoft.com/office/powerpoint/2010/main" val="1607975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Volumes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44</a:t>
            </a:fld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B69651-460A-4342-BDFE-CA83231D0F9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>
                <a:solidFill>
                  <a:srgbClr val="000000"/>
                </a:solidFill>
                <a:latin typeface="-webkit-standard"/>
              </a:rPr>
              <a:t> </a:t>
            </a:r>
            <a:endParaRPr lang="pl-PL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AF10B18-3C0F-9440-989D-728AA6DBA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6" y="1183666"/>
            <a:ext cx="10515600" cy="48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Volumes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are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preferred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mechanism</a:t>
            </a:r>
            <a:r>
              <a:rPr lang="pl-PL">
                <a:latin typeface="medium-content-serif-font"/>
              </a:rPr>
              <a:t> for </a:t>
            </a:r>
            <a:r>
              <a:rPr lang="pl-PL" err="1">
                <a:latin typeface="medium-content-serif-font"/>
              </a:rPr>
              <a:t>persisting</a:t>
            </a:r>
            <a:r>
              <a:rPr lang="pl-PL">
                <a:latin typeface="medium-content-serif-font"/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Independent from host </a:t>
            </a:r>
            <a:r>
              <a:rPr lang="pl-PL" err="1">
                <a:latin typeface="medium-content-serif-font"/>
              </a:rPr>
              <a:t>machine’s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filesystem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>
                <a:latin typeface="medium-content-serif-font"/>
              </a:rPr>
              <a:t>Manager by Docker:</a:t>
            </a:r>
          </a:p>
          <a:p>
            <a:pPr marL="1028700" lvl="1" indent="-342900"/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Using CLI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you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can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view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,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create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 and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delete</a:t>
            </a:r>
            <a:r>
              <a:rPr lang="pl-PL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 </a:t>
            </a:r>
            <a:r>
              <a:rPr lang="pl-PL" err="1">
                <a:solidFill>
                  <a:schemeClr val="tx1">
                    <a:lumMod val="75000"/>
                    <a:lumOff val="25000"/>
                  </a:schemeClr>
                </a:solidFill>
                <a:latin typeface="medium-content-serif-font"/>
              </a:rPr>
              <a:t>volumes</a:t>
            </a:r>
            <a:endParaRPr lang="pl-PL">
              <a:solidFill>
                <a:schemeClr val="tx1">
                  <a:lumMod val="75000"/>
                  <a:lumOff val="25000"/>
                </a:schemeClr>
              </a:solidFill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Easier</a:t>
            </a:r>
            <a:r>
              <a:rPr lang="pl-PL">
                <a:latin typeface="medium-content-serif-font"/>
              </a:rPr>
              <a:t> to </a:t>
            </a:r>
            <a:r>
              <a:rPr lang="pl-PL" err="1">
                <a:latin typeface="medium-content-serif-font"/>
              </a:rPr>
              <a:t>share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between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containers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Easier</a:t>
            </a:r>
            <a:r>
              <a:rPr lang="pl-PL">
                <a:latin typeface="medium-content-serif-font"/>
              </a:rPr>
              <a:t> to backup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migrate</a:t>
            </a:r>
            <a:endParaRPr lang="pl-PL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err="1">
                <a:latin typeface="medium-content-serif-font"/>
              </a:rPr>
              <a:t>Volumes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can</a:t>
            </a:r>
            <a:r>
              <a:rPr lang="pl-PL">
                <a:latin typeface="medium-content-serif-font"/>
              </a:rPr>
              <a:t> be </a:t>
            </a:r>
            <a:r>
              <a:rPr lang="pl-PL" err="1">
                <a:latin typeface="medium-content-serif-font"/>
              </a:rPr>
              <a:t>stored</a:t>
            </a:r>
            <a:r>
              <a:rPr lang="pl-PL">
                <a:latin typeface="medium-content-serif-font"/>
              </a:rPr>
              <a:t> on </a:t>
            </a:r>
            <a:r>
              <a:rPr lang="pl-PL" err="1">
                <a:latin typeface="medium-content-serif-font"/>
              </a:rPr>
              <a:t>remote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hosts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or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cloud</a:t>
            </a:r>
            <a:r>
              <a:rPr lang="pl-PL">
                <a:latin typeface="medium-content-serif-font"/>
              </a:rPr>
              <a:t> </a:t>
            </a:r>
            <a:r>
              <a:rPr lang="pl-PL" err="1">
                <a:latin typeface="medium-content-serif-font"/>
              </a:rPr>
              <a:t>providers</a:t>
            </a:r>
            <a:endParaRPr lang="pl-PL">
              <a:latin typeface="medium-content-serif-font"/>
            </a:endParaRPr>
          </a:p>
          <a:p>
            <a:endParaRPr lang="pl-PL">
              <a:latin typeface="medium-content-serif-fon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550902-1A86-2E46-8A14-967623BD7BA8}"/>
              </a:ext>
            </a:extLst>
          </p:cNvPr>
          <p:cNvSpPr/>
          <p:nvPr/>
        </p:nvSpPr>
        <p:spPr>
          <a:xfrm>
            <a:off x="398833" y="4236679"/>
            <a:ext cx="11394334" cy="203132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fontAlgn="base"/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volume create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create volume ‘</a:t>
            </a:r>
            <a:r>
              <a:rPr lang="en" err="1">
                <a:solidFill>
                  <a:srgbClr val="BBE3FF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’</a:t>
            </a:r>
          </a:p>
          <a:p>
            <a:pPr fontAlgn="base"/>
            <a:r>
              <a:rPr lang="pl-PL">
                <a:solidFill>
                  <a:srgbClr val="000000"/>
                </a:solidFill>
                <a:latin typeface="Menlo-Regular" panose="020B0609030804020204" pitchFamily="49" charset="0"/>
              </a:rPr>
              <a:t>​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volume ls 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list volumes</a:t>
            </a:r>
          </a:p>
          <a:p>
            <a:pPr fontAlgn="base"/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volume inspect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inspect the volume</a:t>
            </a:r>
          </a:p>
          <a:p>
            <a:pPr fontAlgn="base"/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volume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rm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remove the volume</a:t>
            </a:r>
          </a:p>
          <a:p>
            <a:pPr fontAlgn="base"/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run -d --mount source=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myvolume,target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=/app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nginx:latest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mount ‘</a:t>
            </a:r>
            <a:r>
              <a:rPr lang="en" err="1">
                <a:solidFill>
                  <a:srgbClr val="BBE3FF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’ as ‘/app’ directory</a:t>
            </a:r>
          </a:p>
          <a:p>
            <a:pPr fontAlgn="base"/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docker run -d -v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myvolume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:/app </a:t>
            </a:r>
            <a:r>
              <a:rPr lang="en" err="1">
                <a:solidFill>
                  <a:schemeClr val="bg1"/>
                </a:solidFill>
                <a:latin typeface="Menlo-Regular" panose="020B0609030804020204" pitchFamily="49" charset="0"/>
              </a:rPr>
              <a:t>nginx:latest</a:t>
            </a:r>
            <a:r>
              <a:rPr lang="en">
                <a:solidFill>
                  <a:schemeClr val="bg1"/>
                </a:solidFill>
                <a:latin typeface="Menlo-Regular" panose="020B0609030804020204" pitchFamily="49" charset="0"/>
              </a:rPr>
              <a:t> </a:t>
            </a:r>
            <a:r>
              <a:rPr lang="en">
                <a:solidFill>
                  <a:srgbClr val="BBE3FF"/>
                </a:solidFill>
                <a:latin typeface="Menlo-Regular" panose="020B0609030804020204" pitchFamily="49" charset="0"/>
              </a:rPr>
              <a:t>// same as above</a:t>
            </a:r>
          </a:p>
        </p:txBody>
      </p:sp>
    </p:spTree>
    <p:extLst>
      <p:ext uri="{BB962C8B-B14F-4D97-AF65-F5344CB8AC3E}">
        <p14:creationId xmlns:p14="http://schemas.microsoft.com/office/powerpoint/2010/main" val="2553953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pl-P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334C548-A4EB-A043-B6EA-40C415C9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 err="1"/>
              <a:t>Chmurowisko</a:t>
            </a:r>
            <a:r>
              <a:rPr lang="pl-PL"/>
              <a:t>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E6962C4-AECF-614F-8C63-CABA5291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45</a:t>
            </a:fld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EAB2DD-C7C8-B84F-AE86-6F4F99F1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000"/>
            <a:ext cx="9233452" cy="4860000"/>
          </a:xfrm>
        </p:spPr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Isolation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apps</a:t>
            </a:r>
            <a:r>
              <a:rPr lang="pl-PL" dirty="0"/>
              <a:t> in the same environment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lightweight</a:t>
            </a:r>
            <a:r>
              <a:rPr lang="pl-PL" dirty="0"/>
              <a:t> and </a:t>
            </a:r>
            <a:r>
              <a:rPr lang="pl-PL" dirty="0" err="1"/>
              <a:t>flexible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Virtual </a:t>
            </a:r>
            <a:r>
              <a:rPr lang="pl-PL" dirty="0" err="1"/>
              <a:t>Machines</a:t>
            </a:r>
            <a:endParaRPr lang="pl-PL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Docker </a:t>
            </a:r>
            <a:r>
              <a:rPr lang="pl-PL" dirty="0" err="1"/>
              <a:t>is</a:t>
            </a:r>
            <a:r>
              <a:rPr lang="pl-PL" dirty="0"/>
              <a:t> not the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contenerization</a:t>
            </a:r>
            <a:r>
              <a:rPr lang="pl-PL" dirty="0"/>
              <a:t> </a:t>
            </a:r>
            <a:r>
              <a:rPr lang="pl-PL" dirty="0" err="1"/>
              <a:t>technology</a:t>
            </a:r>
            <a:endParaRPr lang="pl-PL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Docker 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dirty="0" err="1"/>
              <a:t>available</a:t>
            </a:r>
            <a:r>
              <a:rPr lang="pl-PL" dirty="0"/>
              <a:t> in </a:t>
            </a:r>
            <a:r>
              <a:rPr lang="pl-PL" dirty="0" err="1"/>
              <a:t>two</a:t>
            </a:r>
            <a:r>
              <a:rPr lang="pl-PL" dirty="0"/>
              <a:t> </a:t>
            </a:r>
            <a:r>
              <a:rPr lang="pl-PL" dirty="0" err="1"/>
              <a:t>editions</a:t>
            </a:r>
            <a:r>
              <a:rPr lang="pl-PL" dirty="0"/>
              <a:t>: CE and EE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We </a:t>
            </a:r>
            <a:r>
              <a:rPr lang="pl-PL" dirty="0" err="1"/>
              <a:t>should</a:t>
            </a:r>
            <a:r>
              <a:rPr lang="pl-PL" dirty="0"/>
              <a:t> </a:t>
            </a:r>
            <a:r>
              <a:rPr lang="pl-PL" dirty="0" err="1"/>
              <a:t>use</a:t>
            </a:r>
            <a:r>
              <a:rPr lang="pl-PL" dirty="0"/>
              <a:t> Docker Desktop for Mac and Windows</a:t>
            </a:r>
            <a:r>
              <a:rPr lang="en-US" dirty="0"/>
              <a:t>​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l-PL" dirty="0"/>
              <a:t>On Linux we </a:t>
            </a:r>
            <a:r>
              <a:rPr lang="pl-PL" dirty="0" err="1"/>
              <a:t>need</a:t>
            </a:r>
            <a:r>
              <a:rPr lang="pl-PL" dirty="0"/>
              <a:t> to </a:t>
            </a:r>
            <a:r>
              <a:rPr lang="pl-PL" dirty="0" err="1"/>
              <a:t>install</a:t>
            </a:r>
            <a:r>
              <a:rPr lang="pl-PL" dirty="0"/>
              <a:t> Docker Engine</a:t>
            </a:r>
            <a:r>
              <a:rPr lang="en-US" dirty="0"/>
              <a:t>​</a:t>
            </a:r>
          </a:p>
          <a:p>
            <a:pPr fontAlgn="base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5341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A8FF8E-310F-C645-B854-5564DD0D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9FD765D-90A5-6D4B-A3D5-64BDE071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7186"/>
            <a:ext cx="10515600" cy="2969814"/>
          </a:xfrm>
        </p:spPr>
        <p:txBody>
          <a:bodyPr>
            <a:normAutofit/>
          </a:bodyPr>
          <a:lstStyle/>
          <a:p>
            <a:pPr algn="ctr"/>
            <a:r>
              <a:rPr lang="pl-PL" sz="6000" dirty="0"/>
              <a:t>http://</a:t>
            </a:r>
            <a:r>
              <a:rPr lang="pl-PL" sz="6000" dirty="0" err="1"/>
              <a:t>bit.ly</a:t>
            </a:r>
            <a:r>
              <a:rPr lang="pl-PL" sz="6000" dirty="0"/>
              <a:t>/mbank-k8s2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F8EFE06-1825-6F45-A0F3-39A421F2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9615EDE-679E-0240-872D-B1467580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819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23" y="2977940"/>
            <a:ext cx="1588003" cy="1174408"/>
          </a:xfrm>
          <a:prstGeom prst="rect">
            <a:avLst/>
          </a:prstGeom>
        </p:spPr>
      </p:pic>
      <p:sp>
        <p:nvSpPr>
          <p:cNvPr id="1030" name="Line"/>
          <p:cNvSpPr/>
          <p:nvPr/>
        </p:nvSpPr>
        <p:spPr>
          <a:xfrm flipV="1">
            <a:off x="6088577" y="1528036"/>
            <a:ext cx="722" cy="4236666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latin typeface="Montserrat" pitchFamily="2" charset="0"/>
              <a:ea typeface="Montserrat"/>
              <a:cs typeface="Montserrat"/>
              <a:sym typeface="Helvetica"/>
            </a:endParaRPr>
          </a:p>
        </p:txBody>
      </p:sp>
      <p:sp>
        <p:nvSpPr>
          <p:cNvPr id="1031" name="Line"/>
          <p:cNvSpPr/>
          <p:nvPr/>
        </p:nvSpPr>
        <p:spPr>
          <a:xfrm>
            <a:off x="960704" y="3017358"/>
            <a:ext cx="9856150" cy="167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latin typeface="Montserrat" pitchFamily="2" charset="0"/>
              <a:ea typeface="Montserrat"/>
              <a:cs typeface="Montserrat"/>
              <a:sym typeface="Helvetica"/>
            </a:endParaRPr>
          </a:p>
        </p:txBody>
      </p:sp>
      <p:sp>
        <p:nvSpPr>
          <p:cNvPr id="1032" name="Line"/>
          <p:cNvSpPr/>
          <p:nvPr/>
        </p:nvSpPr>
        <p:spPr>
          <a:xfrm>
            <a:off x="960704" y="4503258"/>
            <a:ext cx="9856150" cy="1678"/>
          </a:xfrm>
          <a:prstGeom prst="line">
            <a:avLst/>
          </a:prstGeom>
          <a:ln w="38100">
            <a:solidFill>
              <a:schemeClr val="accent6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latin typeface="Montserrat" pitchFamily="2" charset="0"/>
              <a:ea typeface="Montserrat"/>
              <a:cs typeface="Montserrat"/>
              <a:sym typeface="Helvetica"/>
            </a:endParaRPr>
          </a:p>
        </p:txBody>
      </p:sp>
      <p:sp>
        <p:nvSpPr>
          <p:cNvPr id="1033" name="Our Clients"/>
          <p:cNvSpPr/>
          <p:nvPr/>
        </p:nvSpPr>
        <p:spPr>
          <a:xfrm>
            <a:off x="1822605" y="264812"/>
            <a:ext cx="8540751" cy="40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7200" b="1" cap="all">
                <a:solidFill>
                  <a:srgbClr val="323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l-PL" sz="3200" dirty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OUR CLIENTS</a:t>
            </a:r>
            <a:endParaRPr sz="3200" dirty="0">
              <a:solidFill>
                <a:schemeClr val="tx1"/>
              </a:solidFill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34" name="Rectangle"/>
          <p:cNvSpPr/>
          <p:nvPr/>
        </p:nvSpPr>
        <p:spPr>
          <a:xfrm>
            <a:off x="5981700" y="2914651"/>
            <a:ext cx="215900" cy="21663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sp>
        <p:nvSpPr>
          <p:cNvPr id="1035" name="Rectangle"/>
          <p:cNvSpPr/>
          <p:nvPr/>
        </p:nvSpPr>
        <p:spPr>
          <a:xfrm>
            <a:off x="5981700" y="4393465"/>
            <a:ext cx="215900" cy="21663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Montserrat" pitchFamily="2" charset="0"/>
              <a:ea typeface="Arial"/>
              <a:cs typeface="Arial"/>
              <a:sym typeface="Helvetica Neue UltraLight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031" y="1736863"/>
            <a:ext cx="1689289" cy="66533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91" y="954188"/>
            <a:ext cx="2068781" cy="2068781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22" y="4583981"/>
            <a:ext cx="1655918" cy="92016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03" y="3138743"/>
            <a:ext cx="1337427" cy="95891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9" y="4760447"/>
            <a:ext cx="3246755" cy="486601"/>
          </a:xfrm>
          <a:prstGeom prst="rect">
            <a:avLst/>
          </a:prstGeom>
        </p:spPr>
      </p:pic>
      <p:sp>
        <p:nvSpPr>
          <p:cNvPr id="8" name="PoleTekstowe 7"/>
          <p:cNvSpPr txBox="1"/>
          <p:nvPr/>
        </p:nvSpPr>
        <p:spPr>
          <a:xfrm>
            <a:off x="1899601" y="2695722"/>
            <a:ext cx="346889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Training and </a:t>
            </a:r>
            <a:r>
              <a:rPr lang="pl-PL" sz="1400" dirty="0" err="1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implementation</a:t>
            </a:r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 services</a:t>
            </a:r>
          </a:p>
        </p:txBody>
      </p:sp>
      <p:sp>
        <p:nvSpPr>
          <p:cNvPr id="15" name="PoleTekstowe 14"/>
          <p:cNvSpPr txBox="1"/>
          <p:nvPr/>
        </p:nvSpPr>
        <p:spPr>
          <a:xfrm>
            <a:off x="7094258" y="2695722"/>
            <a:ext cx="346889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Training and </a:t>
            </a:r>
            <a:r>
              <a:rPr lang="pl-PL" sz="1400" dirty="0" err="1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implementation</a:t>
            </a:r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 services</a:t>
            </a:r>
          </a:p>
        </p:txBody>
      </p:sp>
      <p:sp>
        <p:nvSpPr>
          <p:cNvPr id="16" name="PoleTekstowe 15"/>
          <p:cNvSpPr txBox="1"/>
          <p:nvPr/>
        </p:nvSpPr>
        <p:spPr>
          <a:xfrm>
            <a:off x="2572348" y="4207448"/>
            <a:ext cx="1554913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Training services</a:t>
            </a:r>
          </a:p>
        </p:txBody>
      </p:sp>
      <p:sp>
        <p:nvSpPr>
          <p:cNvPr id="17" name="PoleTekstowe 16"/>
          <p:cNvSpPr txBox="1"/>
          <p:nvPr/>
        </p:nvSpPr>
        <p:spPr>
          <a:xfrm>
            <a:off x="7764245" y="4207448"/>
            <a:ext cx="1554913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Training services</a:t>
            </a:r>
          </a:p>
        </p:txBody>
      </p:sp>
      <p:sp>
        <p:nvSpPr>
          <p:cNvPr id="18" name="PoleTekstowe 17"/>
          <p:cNvSpPr txBox="1"/>
          <p:nvPr/>
        </p:nvSpPr>
        <p:spPr>
          <a:xfrm>
            <a:off x="2276128" y="5423080"/>
            <a:ext cx="228908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 err="1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Implementation</a:t>
            </a:r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 services</a:t>
            </a:r>
          </a:p>
        </p:txBody>
      </p:sp>
      <p:sp>
        <p:nvSpPr>
          <p:cNvPr id="19" name="PoleTekstowe 18"/>
          <p:cNvSpPr txBox="1"/>
          <p:nvPr/>
        </p:nvSpPr>
        <p:spPr>
          <a:xfrm>
            <a:off x="7077402" y="5423080"/>
            <a:ext cx="3468898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t">
            <a:spAutoFit/>
          </a:bodyPr>
          <a:lstStyle/>
          <a:p>
            <a:pPr defTabSz="412750"/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Training and </a:t>
            </a:r>
            <a:r>
              <a:rPr lang="pl-PL" sz="1400" dirty="0" err="1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implementation</a:t>
            </a:r>
            <a:r>
              <a:rPr lang="pl-PL" sz="1400" dirty="0">
                <a:latin typeface="Montserrat" pitchFamily="2" charset="0"/>
                <a:ea typeface="Montserrat" charset="0"/>
                <a:cs typeface="Montserrat" charset="0"/>
                <a:sym typeface="Helvetica Neue UltraLight"/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23607568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4981E3-53C1-E44C-8D5B-97A8975EF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Azure Creds</a:t>
            </a:r>
          </a:p>
          <a:p>
            <a:r>
              <a:rPr lang="pl-PL" dirty="0"/>
              <a:t>studentX@mbankk8s.onmicrosoft.com </a:t>
            </a:r>
          </a:p>
          <a:p>
            <a:r>
              <a:rPr lang="pl-PL" b="0" dirty="0"/>
              <a:t>Testtest123!@#</a:t>
            </a:r>
          </a:p>
          <a:p>
            <a:r>
              <a:rPr lang="pl-PL" b="0"/>
              <a:t>D4 v3</a:t>
            </a:r>
            <a:endParaRPr lang="pl-PL" b="0" dirty="0"/>
          </a:p>
        </p:txBody>
      </p:sp>
    </p:spTree>
    <p:extLst>
      <p:ext uri="{BB962C8B-B14F-4D97-AF65-F5344CB8AC3E}">
        <p14:creationId xmlns:p14="http://schemas.microsoft.com/office/powerpoint/2010/main" val="321040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600">
                <a:latin typeface="Calibri" panose="020F0502020204030204" pitchFamily="34" charset="0"/>
                <a:cs typeface="Calibri" panose="020F0502020204030204" pitchFamily="34" charset="0"/>
              </a:rPr>
              <a:t>Module </a:t>
            </a:r>
            <a:r>
              <a:rPr lang="pl-PL" sz="260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pl-PL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latin typeface="Calibri"/>
                <a:cs typeface="Calibri"/>
              </a:rPr>
              <a:t>History</a:t>
            </a:r>
            <a:r>
              <a:rPr lang="pl-PL">
                <a:latin typeface="Calibri"/>
                <a:cs typeface="Calibri"/>
              </a:rPr>
              <a:t> of Docker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Calibri"/>
                <a:cs typeface="Calibri"/>
              </a:rPr>
              <a:t>Docker </a:t>
            </a:r>
            <a:r>
              <a:rPr lang="pl-PL" err="1">
                <a:latin typeface="Calibri"/>
                <a:cs typeface="Calibri"/>
              </a:rPr>
              <a:t>images</a:t>
            </a:r>
            <a:endParaRPr lang="pl-PL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Docker image </a:t>
            </a:r>
            <a:r>
              <a:rPr lang="pl-PL" err="1">
                <a:latin typeface="Calibri" panose="020F0502020204030204" pitchFamily="34" charset="0"/>
                <a:cs typeface="Calibri" panose="020F0502020204030204" pitchFamily="34" charset="0"/>
              </a:rPr>
              <a:t>repositories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>
                <a:latin typeface="Calibri" panose="020F0502020204030204" pitchFamily="34" charset="0"/>
                <a:cs typeface="Calibri" panose="020F0502020204030204" pitchFamily="34" charset="0"/>
              </a:rPr>
              <a:t>Docker </a:t>
            </a:r>
            <a:r>
              <a:rPr lang="pl-PL" err="1">
                <a:latin typeface="Calibri" panose="020F0502020204030204" pitchFamily="34" charset="0"/>
                <a:cs typeface="Calibri" panose="020F0502020204030204" pitchFamily="34" charset="0"/>
              </a:rPr>
              <a:t>volumes</a:t>
            </a:r>
            <a:endParaRPr lang="pl-PL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l-PL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899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91" y="136696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we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needed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to face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Dependenecies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from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from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Lack of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versioning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conflicts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, DLL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hell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8</a:t>
            </a:fld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C7D60B-0A5B-7F42-8481-D002726E2481}"/>
              </a:ext>
            </a:extLst>
          </p:cNvPr>
          <p:cNvSpPr/>
          <p:nvPr/>
        </p:nvSpPr>
        <p:spPr>
          <a:xfrm>
            <a:off x="1253898" y="4595415"/>
            <a:ext cx="9742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behaves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differently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depending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environment, OS, hardware,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A7781-8071-2746-8796-8A5B5E0F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48" y="1958381"/>
            <a:ext cx="3133345" cy="23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5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7D9C1-7F23-5845-B43E-A573578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165100"/>
            <a:ext cx="10515600" cy="1325563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issues</a:t>
            </a:r>
            <a:r>
              <a:rPr lang="pl-PL" sz="2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D4B417-9C0A-4A4D-A8D6-2798EE3C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33" y="2413455"/>
            <a:ext cx="10515600" cy="23560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run same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OS,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versioning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conflicts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Same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abstraction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running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differents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environments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doesn’t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matter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run the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, in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datacenter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on a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pl-P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dirty="0" err="1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endParaRPr lang="pl-P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49FA72F-2460-8544-93B1-68A79E4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  <a:p>
            <a:r>
              <a:rPr lang="pl-PL"/>
              <a:t>Chmurowisko Sp. z o.o.</a:t>
            </a:r>
          </a:p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58114C-07E3-F84D-9ABF-2566492A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F6F5F-C271-D548-A0C3-1E6AC53BBFED}" type="slidenum">
              <a:rPr lang="pl-PL" smtClean="0"/>
              <a:t>9</a:t>
            </a:fld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C7D60B-0A5B-7F42-8481-D002726E2481}"/>
              </a:ext>
            </a:extLst>
          </p:cNvPr>
          <p:cNvSpPr/>
          <p:nvPr/>
        </p:nvSpPr>
        <p:spPr>
          <a:xfrm>
            <a:off x="861574" y="1313912"/>
            <a:ext cx="9742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20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isolation</a:t>
            </a:r>
            <a:r>
              <a:rPr lang="pl-PL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9B10-98CB-1B4D-BAF6-7AF600F9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762" y="1087892"/>
            <a:ext cx="4093028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9314"/>
      </p:ext>
    </p:extLst>
  </p:cSld>
  <p:clrMapOvr>
    <a:masterClrMapping/>
  </p:clrMapOvr>
</p:sld>
</file>

<file path=ppt/theme/theme1.xml><?xml version="1.0" encoding="utf-8"?>
<a:theme xmlns:a="http://schemas.openxmlformats.org/drawingml/2006/main" name="Szkolenia-materialy v1.6-2">
  <a:themeElements>
    <a:clrScheme name="Niestandardowy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3A8"/>
      </a:accent1>
      <a:accent2>
        <a:srgbClr val="2CB5E9"/>
      </a:accent2>
      <a:accent3>
        <a:srgbClr val="2CB5E9"/>
      </a:accent3>
      <a:accent4>
        <a:srgbClr val="2CB5E9"/>
      </a:accent4>
      <a:accent5>
        <a:srgbClr val="2CB5E9"/>
      </a:accent5>
      <a:accent6>
        <a:srgbClr val="2CB5E9"/>
      </a:accent6>
      <a:hlink>
        <a:srgbClr val="0062A7"/>
      </a:hlink>
      <a:folHlink>
        <a:srgbClr val="0062A7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zkolenia-materialy v1.6" id="{7BCAAD09-CF34-B848-A743-CA0F0D389C07}" vid="{7895F7CE-805E-8844-AC6E-71F1BCA59C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502D23BCD88284CA4FB7C628DC301CA" ma:contentTypeVersion="8" ma:contentTypeDescription="Utwórz nowy dokument." ma:contentTypeScope="" ma:versionID="3e3d0b1d765e58adcfe68ac2c34329a8">
  <xsd:schema xmlns:xsd="http://www.w3.org/2001/XMLSchema" xmlns:xs="http://www.w3.org/2001/XMLSchema" xmlns:p="http://schemas.microsoft.com/office/2006/metadata/properties" xmlns:ns2="f61e548b-f618-49a7-9e14-ce601f320dc8" xmlns:ns3="caccda8a-9546-4275-806c-60df2189c768" targetNamespace="http://schemas.microsoft.com/office/2006/metadata/properties" ma:root="true" ma:fieldsID="0ec49b853d8e7f55666c20943ad101d6" ns2:_="" ns3:_="">
    <xsd:import namespace="f61e548b-f618-49a7-9e14-ce601f320dc8"/>
    <xsd:import namespace="caccda8a-9546-4275-806c-60df2189c7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1e548b-f618-49a7-9e14-ce601f320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cda8a-9546-4275-806c-60df2189c76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569B64-D356-4009-9B22-60B6520154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1e548b-f618-49a7-9e14-ce601f320dc8"/>
    <ds:schemaRef ds:uri="caccda8a-9546-4275-806c-60df2189c7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CEA445-F7AD-4820-8655-E81613A0C6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5D8C28-C52E-4112-B081-B4C635ED4553}">
  <ds:schemaRefs>
    <ds:schemaRef ds:uri="http://purl.org/dc/terms/"/>
    <ds:schemaRef ds:uri="http://purl.org/dc/elements/1.1/"/>
    <ds:schemaRef ds:uri="caccda8a-9546-4275-806c-60df2189c768"/>
    <ds:schemaRef ds:uri="http://schemas.microsoft.com/office/2006/documentManagement/types"/>
    <ds:schemaRef ds:uri="http://www.w3.org/XML/1998/namespace"/>
    <ds:schemaRef ds:uri="f61e548b-f618-49a7-9e14-ce601f320dc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Szkolenia-materialy v1.6-2</Template>
  <TotalTime>223</TotalTime>
  <Words>2225</Words>
  <Application>Microsoft Macintosh PowerPoint</Application>
  <PresentationFormat>Panoramiczny</PresentationFormat>
  <Paragraphs>544</Paragraphs>
  <Slides>46</Slides>
  <Notes>30</Notes>
  <HiddenSlides>2</HiddenSlides>
  <MMClips>0</MMClips>
  <ScaleCrop>false</ScaleCrop>
  <HeadingPairs>
    <vt:vector size="6" baseType="variant">
      <vt:variant>
        <vt:lpstr>Używane czcionki</vt:lpstr>
      </vt:variant>
      <vt:variant>
        <vt:i4>16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63" baseType="lpstr">
      <vt:lpstr>-webkit-standard</vt:lpstr>
      <vt:lpstr>Arial</vt:lpstr>
      <vt:lpstr>Calibri</vt:lpstr>
      <vt:lpstr>Calibri Light</vt:lpstr>
      <vt:lpstr>Helvetica Neue</vt:lpstr>
      <vt:lpstr>Helvetica Neue Light</vt:lpstr>
      <vt:lpstr>Helvetica Neue UltraLight</vt:lpstr>
      <vt:lpstr>medium-content-serif-font</vt:lpstr>
      <vt:lpstr>Menlo-Regular</vt:lpstr>
      <vt:lpstr>Montserrat</vt:lpstr>
      <vt:lpstr>Montserrat ExtraLight</vt:lpstr>
      <vt:lpstr>Montserrat Light</vt:lpstr>
      <vt:lpstr>Montserrat Medium</vt:lpstr>
      <vt:lpstr>Montserrat SemiBold</vt:lpstr>
      <vt:lpstr>Segoe UI</vt:lpstr>
      <vt:lpstr>Wingdings</vt:lpstr>
      <vt:lpstr>Szkolenia-materialy v1.6-2</vt:lpstr>
      <vt:lpstr>Docker Basics</vt:lpstr>
      <vt:lpstr>About me</vt:lpstr>
      <vt:lpstr>About US</vt:lpstr>
      <vt:lpstr>Prezentacja programu PowerPoint</vt:lpstr>
      <vt:lpstr>Prezentacja programu PowerPoint</vt:lpstr>
      <vt:lpstr>Prezentacja programu PowerPoint</vt:lpstr>
      <vt:lpstr>Module Overview</vt:lpstr>
      <vt:lpstr>Why containers?</vt:lpstr>
      <vt:lpstr>How to resolve these issues?</vt:lpstr>
      <vt:lpstr>How can we achieve isolation?</vt:lpstr>
      <vt:lpstr>Advantages of Containerisation </vt:lpstr>
      <vt:lpstr>Containers vs Virtual Machines</vt:lpstr>
      <vt:lpstr>What did exists before containers?</vt:lpstr>
      <vt:lpstr>Containers technologies</vt:lpstr>
      <vt:lpstr>Introduction to Docker</vt:lpstr>
      <vt:lpstr>Docker Editions</vt:lpstr>
      <vt:lpstr>Docker on Linux</vt:lpstr>
      <vt:lpstr>Docker Desktop</vt:lpstr>
      <vt:lpstr>Docker Desktop for Windows</vt:lpstr>
      <vt:lpstr>Docker Desktop for Mac</vt:lpstr>
      <vt:lpstr>Containers vs Virtual Machines</vt:lpstr>
      <vt:lpstr>Introduction to containers</vt:lpstr>
      <vt:lpstr>Docker components</vt:lpstr>
      <vt:lpstr>Docker image</vt:lpstr>
      <vt:lpstr>Docker CLI</vt:lpstr>
      <vt:lpstr>Dockerfile</vt:lpstr>
      <vt:lpstr>Dockerfile</vt:lpstr>
      <vt:lpstr>Dockerfile commands</vt:lpstr>
      <vt:lpstr>Dockerfile - multistage</vt:lpstr>
      <vt:lpstr>Dockerfile – best practice</vt:lpstr>
      <vt:lpstr>Dockerfile and Docker image</vt:lpstr>
      <vt:lpstr>Docker container</vt:lpstr>
      <vt:lpstr>Prezentacja programu PowerPoint</vt:lpstr>
      <vt:lpstr>Docker build</vt:lpstr>
      <vt:lpstr>Docker run</vt:lpstr>
      <vt:lpstr>Docker registry</vt:lpstr>
      <vt:lpstr>Docker networking</vt:lpstr>
      <vt:lpstr>Docker networking – bridge driver</vt:lpstr>
      <vt:lpstr>Docker networking – host driver</vt:lpstr>
      <vt:lpstr>Docker networking – overlay driver</vt:lpstr>
      <vt:lpstr>Docker networking – macvlan</vt:lpstr>
      <vt:lpstr>Docker bind mounts and volumes</vt:lpstr>
      <vt:lpstr>Bind mount</vt:lpstr>
      <vt:lpstr>Volumes</vt:lpstr>
      <vt:lpstr>Summary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7 – Implementing Containers in Azure</dc:title>
  <cp:lastModifiedBy>Przemysław Malak</cp:lastModifiedBy>
  <cp:revision>8</cp:revision>
  <dcterms:modified xsi:type="dcterms:W3CDTF">2019-10-17T07:14:48Z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0x0101006502D23BCD88284CA4FB7C628DC301CA</vt:lpwstr>
  </property>
</Properties>
</file>